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9" r:id="rId3"/>
    <p:sldId id="314" r:id="rId4"/>
    <p:sldId id="261" r:id="rId5"/>
    <p:sldId id="310" r:id="rId6"/>
    <p:sldId id="262" r:id="rId7"/>
    <p:sldId id="264" r:id="rId8"/>
    <p:sldId id="315" r:id="rId9"/>
    <p:sldId id="263" r:id="rId10"/>
    <p:sldId id="266" r:id="rId11"/>
    <p:sldId id="265" r:id="rId12"/>
    <p:sldId id="268" r:id="rId13"/>
    <p:sldId id="278" r:id="rId14"/>
    <p:sldId id="279" r:id="rId15"/>
    <p:sldId id="311" r:id="rId16"/>
    <p:sldId id="280" r:id="rId17"/>
    <p:sldId id="281" r:id="rId18"/>
    <p:sldId id="282" r:id="rId19"/>
    <p:sldId id="283" r:id="rId20"/>
    <p:sldId id="277" r:id="rId21"/>
    <p:sldId id="272" r:id="rId22"/>
    <p:sldId id="284" r:id="rId23"/>
    <p:sldId id="285" r:id="rId24"/>
    <p:sldId id="286" r:id="rId25"/>
    <p:sldId id="287" r:id="rId26"/>
    <p:sldId id="288" r:id="rId27"/>
    <p:sldId id="289" r:id="rId28"/>
    <p:sldId id="305" r:id="rId29"/>
    <p:sldId id="308" r:id="rId30"/>
    <p:sldId id="290" r:id="rId31"/>
    <p:sldId id="309" r:id="rId32"/>
    <p:sldId id="295" r:id="rId33"/>
    <p:sldId id="294" r:id="rId34"/>
    <p:sldId id="306" r:id="rId35"/>
    <p:sldId id="307" r:id="rId36"/>
    <p:sldId id="293" r:id="rId37"/>
    <p:sldId id="292" r:id="rId38"/>
    <p:sldId id="291" r:id="rId39"/>
    <p:sldId id="299" r:id="rId40"/>
    <p:sldId id="297" r:id="rId41"/>
    <p:sldId id="298" r:id="rId42"/>
    <p:sldId id="300" r:id="rId43"/>
    <p:sldId id="316" r:id="rId44"/>
    <p:sldId id="301" r:id="rId45"/>
    <p:sldId id="317" r:id="rId46"/>
    <p:sldId id="318" r:id="rId47"/>
    <p:sldId id="302" r:id="rId48"/>
    <p:sldId id="303" r:id="rId49"/>
    <p:sldId id="304" r:id="rId50"/>
    <p:sldId id="25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949A7-DCCF-B244-939A-264D9A1A05D4}" v="938" dt="2022-10-27T11:13:43.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p:restoredTop sz="88905"/>
  </p:normalViewPr>
  <p:slideViewPr>
    <p:cSldViewPr snapToGrid="0">
      <p:cViewPr varScale="1">
        <p:scale>
          <a:sx n="106" d="100"/>
          <a:sy n="106" d="100"/>
        </p:scale>
        <p:origin x="8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510E2-4A74-054B-BDDE-0224279D13C3}" type="datetimeFigureOut">
              <a:rPr lang="en-US" smtClean="0"/>
              <a:t>10/27/22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3BE93-17CF-A84E-8E09-F0B1D46B7058}" type="slidenum">
              <a:rPr lang="en-US" smtClean="0"/>
              <a:t>‹#›</a:t>
            </a:fld>
            <a:endParaRPr lang="en-US"/>
          </a:p>
        </p:txBody>
      </p:sp>
    </p:spTree>
    <p:extLst>
      <p:ext uri="{BB962C8B-B14F-4D97-AF65-F5344CB8AC3E}">
        <p14:creationId xmlns:p14="http://schemas.microsoft.com/office/powerpoint/2010/main" val="126613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Stiff_equ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what extent is evolution “path dependent” </a:t>
            </a:r>
          </a:p>
        </p:txBody>
      </p:sp>
      <p:sp>
        <p:nvSpPr>
          <p:cNvPr id="4" name="Slide Number Placeholder 3"/>
          <p:cNvSpPr>
            <a:spLocks noGrp="1"/>
          </p:cNvSpPr>
          <p:nvPr>
            <p:ph type="sldNum" sz="quarter" idx="5"/>
          </p:nvPr>
        </p:nvSpPr>
        <p:spPr/>
        <p:txBody>
          <a:bodyPr/>
          <a:lstStyle/>
          <a:p>
            <a:fld id="{1983BE93-17CF-A84E-8E09-F0B1D46B7058}" type="slidenum">
              <a:rPr lang="en-US" smtClean="0"/>
              <a:t>2</a:t>
            </a:fld>
            <a:endParaRPr lang="en-US"/>
          </a:p>
        </p:txBody>
      </p:sp>
    </p:spTree>
    <p:extLst>
      <p:ext uri="{BB962C8B-B14F-4D97-AF65-F5344CB8AC3E}">
        <p14:creationId xmlns:p14="http://schemas.microsoft.com/office/powerpoint/2010/main" val="3802824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Composability</a:t>
            </a:r>
          </a:p>
        </p:txBody>
      </p:sp>
      <p:sp>
        <p:nvSpPr>
          <p:cNvPr id="4" name="Slide Number Placeholder 3"/>
          <p:cNvSpPr>
            <a:spLocks noGrp="1"/>
          </p:cNvSpPr>
          <p:nvPr>
            <p:ph type="sldNum" sz="quarter" idx="5"/>
          </p:nvPr>
        </p:nvSpPr>
        <p:spPr/>
        <p:txBody>
          <a:bodyPr/>
          <a:lstStyle/>
          <a:p>
            <a:fld id="{1983BE93-17CF-A84E-8E09-F0B1D46B7058}" type="slidenum">
              <a:rPr lang="en-US" smtClean="0"/>
              <a:t>21</a:t>
            </a:fld>
            <a:endParaRPr lang="en-US"/>
          </a:p>
        </p:txBody>
      </p:sp>
    </p:spTree>
    <p:extLst>
      <p:ext uri="{BB962C8B-B14F-4D97-AF65-F5344CB8AC3E}">
        <p14:creationId xmlns:p14="http://schemas.microsoft.com/office/powerpoint/2010/main" val="211592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22</a:t>
            </a:fld>
            <a:endParaRPr lang="en-US"/>
          </a:p>
        </p:txBody>
      </p:sp>
    </p:spTree>
    <p:extLst>
      <p:ext uri="{BB962C8B-B14F-4D97-AF65-F5344CB8AC3E}">
        <p14:creationId xmlns:p14="http://schemas.microsoft.com/office/powerpoint/2010/main" val="12042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23</a:t>
            </a:fld>
            <a:endParaRPr lang="en-US"/>
          </a:p>
        </p:txBody>
      </p:sp>
    </p:spTree>
    <p:extLst>
      <p:ext uri="{BB962C8B-B14F-4D97-AF65-F5344CB8AC3E}">
        <p14:creationId xmlns:p14="http://schemas.microsoft.com/office/powerpoint/2010/main" val="425043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24</a:t>
            </a:fld>
            <a:endParaRPr lang="en-US"/>
          </a:p>
        </p:txBody>
      </p:sp>
    </p:spTree>
    <p:extLst>
      <p:ext uri="{BB962C8B-B14F-4D97-AF65-F5344CB8AC3E}">
        <p14:creationId xmlns:p14="http://schemas.microsoft.com/office/powerpoint/2010/main" val="970957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error determined by dt. How to decide? Need error estimates</a:t>
            </a:r>
          </a:p>
        </p:txBody>
      </p:sp>
      <p:sp>
        <p:nvSpPr>
          <p:cNvPr id="4" name="Slide Number Placeholder 3"/>
          <p:cNvSpPr>
            <a:spLocks noGrp="1"/>
          </p:cNvSpPr>
          <p:nvPr>
            <p:ph type="sldNum" sz="quarter" idx="5"/>
          </p:nvPr>
        </p:nvSpPr>
        <p:spPr/>
        <p:txBody>
          <a:bodyPr/>
          <a:lstStyle/>
          <a:p>
            <a:fld id="{1983BE93-17CF-A84E-8E09-F0B1D46B7058}" type="slidenum">
              <a:rPr lang="en-US" smtClean="0"/>
              <a:t>25</a:t>
            </a:fld>
            <a:endParaRPr lang="en-US"/>
          </a:p>
        </p:txBody>
      </p:sp>
    </p:spTree>
    <p:extLst>
      <p:ext uri="{BB962C8B-B14F-4D97-AF65-F5344CB8AC3E}">
        <p14:creationId xmlns:p14="http://schemas.microsoft.com/office/powerpoint/2010/main" val="237149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26</a:t>
            </a:fld>
            <a:endParaRPr lang="en-US"/>
          </a:p>
        </p:txBody>
      </p:sp>
    </p:spTree>
    <p:extLst>
      <p:ext uri="{BB962C8B-B14F-4D97-AF65-F5344CB8AC3E}">
        <p14:creationId xmlns:p14="http://schemas.microsoft.com/office/powerpoint/2010/main" val="1990841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27</a:t>
            </a:fld>
            <a:endParaRPr lang="en-US"/>
          </a:p>
        </p:txBody>
      </p:sp>
    </p:spTree>
    <p:extLst>
      <p:ext uri="{BB962C8B-B14F-4D97-AF65-F5344CB8AC3E}">
        <p14:creationId xmlns:p14="http://schemas.microsoft.com/office/powerpoint/2010/main" val="22783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28</a:t>
            </a:fld>
            <a:endParaRPr lang="en-US"/>
          </a:p>
        </p:txBody>
      </p:sp>
    </p:spTree>
    <p:extLst>
      <p:ext uri="{BB962C8B-B14F-4D97-AF65-F5344CB8AC3E}">
        <p14:creationId xmlns:p14="http://schemas.microsoft.com/office/powerpoint/2010/main" val="2613622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29</a:t>
            </a:fld>
            <a:endParaRPr lang="en-US"/>
          </a:p>
        </p:txBody>
      </p:sp>
    </p:spTree>
    <p:extLst>
      <p:ext uri="{BB962C8B-B14F-4D97-AF65-F5344CB8AC3E}">
        <p14:creationId xmlns:p14="http://schemas.microsoft.com/office/powerpoint/2010/main" val="3540238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30</a:t>
            </a:fld>
            <a:endParaRPr lang="en-US"/>
          </a:p>
        </p:txBody>
      </p:sp>
    </p:spTree>
    <p:extLst>
      <p:ext uri="{BB962C8B-B14F-4D97-AF65-F5344CB8AC3E}">
        <p14:creationId xmlns:p14="http://schemas.microsoft.com/office/powerpoint/2010/main" val="327200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Uphill climbing : </a:t>
            </a:r>
          </a:p>
          <a:p>
            <a:pPr marL="228600" indent="-228600">
              <a:buAutoNum type="arabicPeriod"/>
            </a:pPr>
            <a:r>
              <a:rPr lang="en-US" dirty="0"/>
              <a:t>Stochastic mutation : magnitudes, order</a:t>
            </a:r>
          </a:p>
          <a:p>
            <a:pPr marL="228600" indent="-228600">
              <a:buAutoNum type="arabicPeriod"/>
            </a:pPr>
            <a:r>
              <a:rPr lang="en-US" dirty="0"/>
              <a:t>Initial condition : </a:t>
            </a:r>
            <a:r>
              <a:rPr lang="en-GB" dirty="0"/>
              <a:t>degree to which the starting and ending points determine the path of evolution in fitness landscapes is shown to increase as the fitness landscape becomes more rugged (predictability of evo trajectories in fitness landscapes)</a:t>
            </a:r>
            <a:endParaRPr lang="en-US" dirty="0"/>
          </a:p>
          <a:p>
            <a:pPr marL="228600" indent="-228600">
              <a:buAutoNum type="arabicPeriod"/>
            </a:pPr>
            <a:r>
              <a:rPr lang="en-US" dirty="0"/>
              <a:t>Fitness landscape constrained by development mechanisms </a:t>
            </a:r>
          </a:p>
          <a:p>
            <a:pPr marL="228600" indent="-228600">
              <a:buAutoNum type="arabicPeriod"/>
            </a:pPr>
            <a:r>
              <a:rPr lang="en-US" dirty="0"/>
              <a:t>Accessibility: Mutational neighborhood </a:t>
            </a:r>
          </a:p>
        </p:txBody>
      </p:sp>
      <p:sp>
        <p:nvSpPr>
          <p:cNvPr id="4" name="Slide Number Placeholder 3"/>
          <p:cNvSpPr>
            <a:spLocks noGrp="1"/>
          </p:cNvSpPr>
          <p:nvPr>
            <p:ph type="sldNum" sz="quarter" idx="5"/>
          </p:nvPr>
        </p:nvSpPr>
        <p:spPr/>
        <p:txBody>
          <a:bodyPr/>
          <a:lstStyle/>
          <a:p>
            <a:fld id="{1983BE93-17CF-A84E-8E09-F0B1D46B7058}" type="slidenum">
              <a:rPr lang="en-US" smtClean="0"/>
              <a:t>3</a:t>
            </a:fld>
            <a:endParaRPr lang="en-US"/>
          </a:p>
        </p:txBody>
      </p:sp>
    </p:spTree>
    <p:extLst>
      <p:ext uri="{BB962C8B-B14F-4D97-AF65-F5344CB8AC3E}">
        <p14:creationId xmlns:p14="http://schemas.microsoft.com/office/powerpoint/2010/main" val="4270623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31</a:t>
            </a:fld>
            <a:endParaRPr lang="en-US"/>
          </a:p>
        </p:txBody>
      </p:sp>
    </p:spTree>
    <p:extLst>
      <p:ext uri="{BB962C8B-B14F-4D97-AF65-F5344CB8AC3E}">
        <p14:creationId xmlns:p14="http://schemas.microsoft.com/office/powerpoint/2010/main" val="2568640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32</a:t>
            </a:fld>
            <a:endParaRPr lang="en-US"/>
          </a:p>
        </p:txBody>
      </p:sp>
    </p:spTree>
    <p:extLst>
      <p:ext uri="{BB962C8B-B14F-4D97-AF65-F5344CB8AC3E}">
        <p14:creationId xmlns:p14="http://schemas.microsoft.com/office/powerpoint/2010/main" val="279436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time scale initially</a:t>
            </a:r>
          </a:p>
          <a:p>
            <a:endParaRPr lang="en-US" dirty="0"/>
          </a:p>
          <a:p>
            <a:r>
              <a:rPr lang="en-GB" b="0" i="0" dirty="0">
                <a:solidFill>
                  <a:srgbClr val="202122"/>
                </a:solidFill>
                <a:effectLst/>
                <a:latin typeface="Arial" panose="020B0604020202020204" pitchFamily="34" charset="0"/>
              </a:rPr>
              <a:t>Implicit methods require an extra computation (solving the above equation), and they can be much harder to implement. </a:t>
            </a:r>
          </a:p>
          <a:p>
            <a:endParaRPr lang="en-GB" b="0" i="0" dirty="0">
              <a:solidFill>
                <a:srgbClr val="202122"/>
              </a:solidFill>
              <a:effectLst/>
              <a:latin typeface="Arial" panose="020B0604020202020204" pitchFamily="34" charset="0"/>
            </a:endParaRPr>
          </a:p>
          <a:p>
            <a:r>
              <a:rPr lang="en-GB" b="0" i="0" dirty="0">
                <a:solidFill>
                  <a:srgbClr val="202122"/>
                </a:solidFill>
                <a:effectLst/>
                <a:latin typeface="Arial" panose="020B0604020202020204" pitchFamily="34" charset="0"/>
              </a:rPr>
              <a:t>Implicit methods are used because many problems arising in practice are </a:t>
            </a:r>
            <a:r>
              <a:rPr lang="en-GB" b="0" i="0" u="none" strike="noStrike" dirty="0">
                <a:solidFill>
                  <a:srgbClr val="0645AD"/>
                </a:solidFill>
                <a:effectLst/>
                <a:latin typeface="Arial" panose="020B0604020202020204" pitchFamily="34" charset="0"/>
                <a:hlinkClick r:id="rId3" tooltip="Stiff equation"/>
              </a:rPr>
              <a:t>stiff</a:t>
            </a:r>
            <a:r>
              <a:rPr lang="en-GB" b="0" i="0" dirty="0">
                <a:solidFill>
                  <a:srgbClr val="202122"/>
                </a:solidFill>
                <a:effectLst/>
                <a:latin typeface="Arial" panose="020B0604020202020204" pitchFamily="34" charset="0"/>
              </a:rPr>
              <a:t>, for which the use of an explicit method requires impractically small time steps to keep the error in the result bounded </a:t>
            </a:r>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33</a:t>
            </a:fld>
            <a:endParaRPr lang="en-US"/>
          </a:p>
        </p:txBody>
      </p:sp>
    </p:spTree>
    <p:extLst>
      <p:ext uri="{BB962C8B-B14F-4D97-AF65-F5344CB8AC3E}">
        <p14:creationId xmlns:p14="http://schemas.microsoft.com/office/powerpoint/2010/main" val="2145638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time scale initially</a:t>
            </a:r>
          </a:p>
        </p:txBody>
      </p:sp>
      <p:sp>
        <p:nvSpPr>
          <p:cNvPr id="4" name="Slide Number Placeholder 3"/>
          <p:cNvSpPr>
            <a:spLocks noGrp="1"/>
          </p:cNvSpPr>
          <p:nvPr>
            <p:ph type="sldNum" sz="quarter" idx="5"/>
          </p:nvPr>
        </p:nvSpPr>
        <p:spPr/>
        <p:txBody>
          <a:bodyPr/>
          <a:lstStyle/>
          <a:p>
            <a:fld id="{1983BE93-17CF-A84E-8E09-F0B1D46B7058}" type="slidenum">
              <a:rPr lang="en-US" smtClean="0"/>
              <a:t>34</a:t>
            </a:fld>
            <a:endParaRPr lang="en-US"/>
          </a:p>
        </p:txBody>
      </p:sp>
    </p:spTree>
    <p:extLst>
      <p:ext uri="{BB962C8B-B14F-4D97-AF65-F5344CB8AC3E}">
        <p14:creationId xmlns:p14="http://schemas.microsoft.com/office/powerpoint/2010/main" val="352818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time scale initially</a:t>
            </a:r>
          </a:p>
        </p:txBody>
      </p:sp>
      <p:sp>
        <p:nvSpPr>
          <p:cNvPr id="4" name="Slide Number Placeholder 3"/>
          <p:cNvSpPr>
            <a:spLocks noGrp="1"/>
          </p:cNvSpPr>
          <p:nvPr>
            <p:ph type="sldNum" sz="quarter" idx="5"/>
          </p:nvPr>
        </p:nvSpPr>
        <p:spPr/>
        <p:txBody>
          <a:bodyPr/>
          <a:lstStyle/>
          <a:p>
            <a:fld id="{1983BE93-17CF-A84E-8E09-F0B1D46B7058}" type="slidenum">
              <a:rPr lang="en-US" smtClean="0"/>
              <a:t>35</a:t>
            </a:fld>
            <a:endParaRPr lang="en-US"/>
          </a:p>
        </p:txBody>
      </p:sp>
    </p:spTree>
    <p:extLst>
      <p:ext uri="{BB962C8B-B14F-4D97-AF65-F5344CB8AC3E}">
        <p14:creationId xmlns:p14="http://schemas.microsoft.com/office/powerpoint/2010/main" val="3092566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36</a:t>
            </a:fld>
            <a:endParaRPr lang="en-US"/>
          </a:p>
        </p:txBody>
      </p:sp>
    </p:spTree>
    <p:extLst>
      <p:ext uri="{BB962C8B-B14F-4D97-AF65-F5344CB8AC3E}">
        <p14:creationId xmlns:p14="http://schemas.microsoft.com/office/powerpoint/2010/main" val="617553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37</a:t>
            </a:fld>
            <a:endParaRPr lang="en-US"/>
          </a:p>
        </p:txBody>
      </p:sp>
    </p:spTree>
    <p:extLst>
      <p:ext uri="{BB962C8B-B14F-4D97-AF65-F5344CB8AC3E}">
        <p14:creationId xmlns:p14="http://schemas.microsoft.com/office/powerpoint/2010/main" val="4141834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38</a:t>
            </a:fld>
            <a:endParaRPr lang="en-US"/>
          </a:p>
        </p:txBody>
      </p:sp>
    </p:spTree>
    <p:extLst>
      <p:ext uri="{BB962C8B-B14F-4D97-AF65-F5344CB8AC3E}">
        <p14:creationId xmlns:p14="http://schemas.microsoft.com/office/powerpoint/2010/main" val="2200458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39</a:t>
            </a:fld>
            <a:endParaRPr lang="en-US"/>
          </a:p>
        </p:txBody>
      </p:sp>
    </p:spTree>
    <p:extLst>
      <p:ext uri="{BB962C8B-B14F-4D97-AF65-F5344CB8AC3E}">
        <p14:creationId xmlns:p14="http://schemas.microsoft.com/office/powerpoint/2010/main" val="259326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40</a:t>
            </a:fld>
            <a:endParaRPr lang="en-US"/>
          </a:p>
        </p:txBody>
      </p:sp>
    </p:spTree>
    <p:extLst>
      <p:ext uri="{BB962C8B-B14F-4D97-AF65-F5344CB8AC3E}">
        <p14:creationId xmlns:p14="http://schemas.microsoft.com/office/powerpoint/2010/main" val="1403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Gould </a:t>
            </a:r>
            <a:r>
              <a:rPr lang="en-US" dirty="0" err="1"/>
              <a:t>wrote,“The</a:t>
            </a:r>
            <a:r>
              <a:rPr lang="en-US" dirty="0"/>
              <a:t> bad news is that we can’t possibly perform the experiment.”</a:t>
            </a:r>
          </a:p>
          <a:p>
            <a:endParaRPr lang="en-US" dirty="0"/>
          </a:p>
          <a:p>
            <a:r>
              <a:rPr lang="en-US" dirty="0"/>
              <a:t>L = 1,</a:t>
            </a:r>
          </a:p>
          <a:p>
            <a:r>
              <a:rPr lang="en-US" dirty="0" err="1"/>
              <a:t>Lambda_m</a:t>
            </a:r>
            <a:r>
              <a:rPr lang="en-US" dirty="0"/>
              <a:t> = 0.4</a:t>
            </a:r>
          </a:p>
          <a:p>
            <a:r>
              <a:rPr lang="en-US" dirty="0"/>
              <a:t>c0 = 1.</a:t>
            </a:r>
          </a:p>
        </p:txBody>
      </p:sp>
      <p:sp>
        <p:nvSpPr>
          <p:cNvPr id="4" name="Slide Number Placeholder 3"/>
          <p:cNvSpPr>
            <a:spLocks noGrp="1"/>
          </p:cNvSpPr>
          <p:nvPr>
            <p:ph type="sldNum" sz="quarter" idx="5"/>
          </p:nvPr>
        </p:nvSpPr>
        <p:spPr/>
        <p:txBody>
          <a:bodyPr/>
          <a:lstStyle/>
          <a:p>
            <a:fld id="{1983BE93-17CF-A84E-8E09-F0B1D46B7058}" type="slidenum">
              <a:rPr lang="en-US" smtClean="0"/>
              <a:t>4</a:t>
            </a:fld>
            <a:endParaRPr lang="en-US"/>
          </a:p>
        </p:txBody>
      </p:sp>
    </p:spTree>
    <p:extLst>
      <p:ext uri="{BB962C8B-B14F-4D97-AF65-F5344CB8AC3E}">
        <p14:creationId xmlns:p14="http://schemas.microsoft.com/office/powerpoint/2010/main" val="1916690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41</a:t>
            </a:fld>
            <a:endParaRPr lang="en-US"/>
          </a:p>
        </p:txBody>
      </p:sp>
    </p:spTree>
    <p:extLst>
      <p:ext uri="{BB962C8B-B14F-4D97-AF65-F5344CB8AC3E}">
        <p14:creationId xmlns:p14="http://schemas.microsoft.com/office/powerpoint/2010/main" val="1567966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42</a:t>
            </a:fld>
            <a:endParaRPr lang="en-US"/>
          </a:p>
        </p:txBody>
      </p:sp>
    </p:spTree>
    <p:extLst>
      <p:ext uri="{BB962C8B-B14F-4D97-AF65-F5344CB8AC3E}">
        <p14:creationId xmlns:p14="http://schemas.microsoft.com/office/powerpoint/2010/main" val="14979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43</a:t>
            </a:fld>
            <a:endParaRPr lang="en-US"/>
          </a:p>
        </p:txBody>
      </p:sp>
    </p:spTree>
    <p:extLst>
      <p:ext uri="{BB962C8B-B14F-4D97-AF65-F5344CB8AC3E}">
        <p14:creationId xmlns:p14="http://schemas.microsoft.com/office/powerpoint/2010/main" val="3975613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44</a:t>
            </a:fld>
            <a:endParaRPr lang="en-US"/>
          </a:p>
        </p:txBody>
      </p:sp>
    </p:spTree>
    <p:extLst>
      <p:ext uri="{BB962C8B-B14F-4D97-AF65-F5344CB8AC3E}">
        <p14:creationId xmlns:p14="http://schemas.microsoft.com/office/powerpoint/2010/main" val="2998474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45</a:t>
            </a:fld>
            <a:endParaRPr lang="en-US"/>
          </a:p>
        </p:txBody>
      </p:sp>
    </p:spTree>
    <p:extLst>
      <p:ext uri="{BB962C8B-B14F-4D97-AF65-F5344CB8AC3E}">
        <p14:creationId xmlns:p14="http://schemas.microsoft.com/office/powerpoint/2010/main" val="2320298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46</a:t>
            </a:fld>
            <a:endParaRPr lang="en-US"/>
          </a:p>
        </p:txBody>
      </p:sp>
    </p:spTree>
    <p:extLst>
      <p:ext uri="{BB962C8B-B14F-4D97-AF65-F5344CB8AC3E}">
        <p14:creationId xmlns:p14="http://schemas.microsoft.com/office/powerpoint/2010/main" val="863594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50</a:t>
            </a:fld>
            <a:endParaRPr lang="en-US"/>
          </a:p>
        </p:txBody>
      </p:sp>
    </p:spTree>
    <p:extLst>
      <p:ext uri="{BB962C8B-B14F-4D97-AF65-F5344CB8AC3E}">
        <p14:creationId xmlns:p14="http://schemas.microsoft.com/office/powerpoint/2010/main" val="18407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AdvSlimback"/>
              </a:rPr>
              <a:t>enumerated every possible unique topology with the condition that one of the genes was activated by the morphogen. This resulted in 9710 topologies </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AdvSlimback"/>
              </a:rPr>
              <a:t>tested 30000 randomly chosen parameter sets for each topology </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AdvSlimback"/>
              </a:rPr>
              <a:t>From the 300 million genotypes tested, 3379 were able to produce a stripe in a noise-robust manner. These successful ‘solutions’ mapped to 471 GRN topologies of the fully enumerated set of 9710.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AdvHelv_B"/>
              </a:rPr>
              <a:t>The </a:t>
            </a:r>
            <a:r>
              <a:rPr lang="en-GB" sz="1800" dirty="0">
                <a:effectLst/>
                <a:latin typeface="AdvHelv_BO"/>
              </a:rPr>
              <a:t>complexity atlas </a:t>
            </a:r>
            <a:r>
              <a:rPr lang="en-GB" sz="1800" dirty="0">
                <a:effectLst/>
                <a:latin typeface="AdvHelv_B"/>
              </a:rPr>
              <a:t>reveals that a variety of distinct dynamical mechanisms can achieve the same function (stripe 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effectLst/>
                <a:latin typeface="AdvHelv_B"/>
              </a:rPr>
              <a:t>Therefore: why has evolution converged on some designs and not others? If it was re-run, would we come to the same networks? Does starting position matter?</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5</a:t>
            </a:fld>
            <a:endParaRPr lang="en-US"/>
          </a:p>
        </p:txBody>
      </p:sp>
    </p:spTree>
    <p:extLst>
      <p:ext uri="{BB962C8B-B14F-4D97-AF65-F5344CB8AC3E}">
        <p14:creationId xmlns:p14="http://schemas.microsoft.com/office/powerpoint/2010/main" val="170605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 topologies can give rise to a specific phenotype</a:t>
            </a:r>
          </a:p>
          <a:p>
            <a:pPr marL="171450" indent="-171450">
              <a:buFont typeface="Arial" panose="020B0604020202020204" pitchFamily="34" charset="0"/>
              <a:buChar char="•"/>
            </a:pPr>
            <a:r>
              <a:rPr lang="en-US" dirty="0"/>
              <a:t>The phenotypes accessible through mutation are (in some way) topology dependent, which affects evolvability</a:t>
            </a:r>
          </a:p>
          <a:p>
            <a:pPr marL="171450" indent="-171450">
              <a:buFont typeface="Arial" panose="020B0604020202020204" pitchFamily="34" charset="0"/>
              <a:buChar char="•"/>
            </a:pPr>
            <a:r>
              <a:rPr lang="en-US" dirty="0"/>
              <a:t>Possible mutation paths restricted by current topology</a:t>
            </a:r>
          </a:p>
        </p:txBody>
      </p:sp>
      <p:sp>
        <p:nvSpPr>
          <p:cNvPr id="4" name="Slide Number Placeholder 3"/>
          <p:cNvSpPr>
            <a:spLocks noGrp="1"/>
          </p:cNvSpPr>
          <p:nvPr>
            <p:ph type="sldNum" sz="quarter" idx="5"/>
          </p:nvPr>
        </p:nvSpPr>
        <p:spPr/>
        <p:txBody>
          <a:bodyPr/>
          <a:lstStyle/>
          <a:p>
            <a:fld id="{1983BE93-17CF-A84E-8E09-F0B1D46B7058}" type="slidenum">
              <a:rPr lang="en-US" smtClean="0"/>
              <a:t>6</a:t>
            </a:fld>
            <a:endParaRPr lang="en-US"/>
          </a:p>
        </p:txBody>
      </p:sp>
    </p:spTree>
    <p:extLst>
      <p:ext uri="{BB962C8B-B14F-4D97-AF65-F5344CB8AC3E}">
        <p14:creationId xmlns:p14="http://schemas.microsoft.com/office/powerpoint/2010/main" val="329057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0" i="0" dirty="0">
                <a:solidFill>
                  <a:srgbClr val="000000"/>
                </a:solidFill>
                <a:effectLst/>
                <a:latin typeface="Open Sans" panose="020B0606030504020204" pitchFamily="34" charset="0"/>
              </a:rPr>
              <a:t>Richard Lenski began the LTEE in 1988. For more than 66,500 generations, the project has followed the evolution of 12 initially identical populations of </a:t>
            </a:r>
            <a:r>
              <a:rPr lang="en-GB" b="0" i="1" dirty="0">
                <a:solidFill>
                  <a:srgbClr val="000000"/>
                </a:solidFill>
                <a:effectLst/>
                <a:latin typeface="Open Sans" panose="020B0606030504020204" pitchFamily="34" charset="0"/>
              </a:rPr>
              <a:t>E. coli</a:t>
            </a:r>
            <a:r>
              <a:rPr lang="en-GB" b="0" i="0" dirty="0">
                <a:solidFill>
                  <a:srgbClr val="000000"/>
                </a:solidFill>
                <a:effectLst/>
                <a:latin typeface="Open Sans" panose="020B0606030504020204" pitchFamily="34" charset="0"/>
              </a:rPr>
              <a:t>.</a:t>
            </a:r>
          </a:p>
          <a:p>
            <a:pPr marL="171450" indent="-171450">
              <a:buFont typeface="Arial" panose="020B0604020202020204" pitchFamily="34" charset="0"/>
              <a:buChar char="•"/>
            </a:pPr>
            <a:endParaRPr lang="en-GB"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GB" b="0" i="0" dirty="0">
                <a:solidFill>
                  <a:srgbClr val="000000"/>
                </a:solidFill>
                <a:effectLst/>
                <a:latin typeface="Open Sans" panose="020B0606030504020204" pitchFamily="34" charset="0"/>
              </a:rPr>
              <a:t>Living samples of each population are frozen every 75 days, or about every 500 generations. </a:t>
            </a:r>
          </a:p>
          <a:p>
            <a:pPr marL="171450" indent="-171450">
              <a:buFont typeface="Arial" panose="020B0604020202020204" pitchFamily="34" charset="0"/>
              <a:buChar char="•"/>
            </a:pPr>
            <a:endParaRPr lang="en-GB"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GB" b="0" i="0" dirty="0">
                <a:solidFill>
                  <a:srgbClr val="000000"/>
                </a:solidFill>
                <a:effectLst/>
                <a:latin typeface="Open Sans" panose="020B0606030504020204" pitchFamily="34" charset="0"/>
              </a:rPr>
              <a:t>Thus, ancestral and evolved clones can be revived for direct comparison and studied with other organisms at different stages of the experiment.</a:t>
            </a:r>
          </a:p>
          <a:p>
            <a:pPr marL="171450" indent="-171450">
              <a:buFont typeface="Arial" panose="020B0604020202020204" pitchFamily="34" charset="0"/>
              <a:buChar char="•"/>
            </a:pPr>
            <a:endParaRPr lang="en-GB"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GB" b="0" i="0" dirty="0">
                <a:solidFill>
                  <a:srgbClr val="000000"/>
                </a:solidFill>
                <a:effectLst/>
                <a:latin typeface="Open Sans" panose="020B0606030504020204" pitchFamily="34" charset="0"/>
              </a:rPr>
              <a:t>The experiment is highly simplified: The environment never changes. Mutation is the sole source of the new variation that is grist for the mill of natural selection,</a:t>
            </a:r>
          </a:p>
          <a:p>
            <a:pPr marL="171450" indent="-171450">
              <a:buFont typeface="Arial" panose="020B0604020202020204" pitchFamily="34" charset="0"/>
              <a:buChar char="•"/>
            </a:pPr>
            <a:endParaRPr lang="en-GB" b="0" i="0" dirty="0">
              <a:solidFill>
                <a:srgbClr val="000000"/>
              </a:solidFill>
              <a:effectLst/>
              <a:latin typeface="Open Sans" panose="020B0606030504020204" pitchFamily="34" charset="0"/>
            </a:endParaRPr>
          </a:p>
          <a:p>
            <a:pPr marL="171450" indent="-171450">
              <a:buFont typeface="Arial" panose="020B0604020202020204" pitchFamily="34" charset="0"/>
              <a:buChar char="•"/>
            </a:pPr>
            <a:r>
              <a:rPr lang="en-GB" b="0" i="0" dirty="0">
                <a:solidFill>
                  <a:srgbClr val="000000"/>
                </a:solidFill>
                <a:effectLst/>
                <a:latin typeface="Open Sans" panose="020B0606030504020204" pitchFamily="34" charset="0"/>
              </a:rPr>
              <a:t>how repeatable is evolution under identical conditions?</a:t>
            </a:r>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8</a:t>
            </a:fld>
            <a:endParaRPr lang="en-US"/>
          </a:p>
        </p:txBody>
      </p:sp>
    </p:spTree>
    <p:extLst>
      <p:ext uri="{BB962C8B-B14F-4D97-AF65-F5344CB8AC3E}">
        <p14:creationId xmlns:p14="http://schemas.microsoft.com/office/powerpoint/2010/main" val="4088676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10</a:t>
            </a:fld>
            <a:endParaRPr lang="en-US"/>
          </a:p>
        </p:txBody>
      </p:sp>
    </p:spTree>
    <p:extLst>
      <p:ext uri="{BB962C8B-B14F-4D97-AF65-F5344CB8AC3E}">
        <p14:creationId xmlns:p14="http://schemas.microsoft.com/office/powerpoint/2010/main" val="173571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12</a:t>
            </a:fld>
            <a:endParaRPr lang="en-US"/>
          </a:p>
        </p:txBody>
      </p:sp>
    </p:spTree>
    <p:extLst>
      <p:ext uri="{BB962C8B-B14F-4D97-AF65-F5344CB8AC3E}">
        <p14:creationId xmlns:p14="http://schemas.microsoft.com/office/powerpoint/2010/main" val="9806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BE93-17CF-A84E-8E09-F0B1D46B7058}" type="slidenum">
              <a:rPr lang="en-US" smtClean="0"/>
              <a:t>20</a:t>
            </a:fld>
            <a:endParaRPr lang="en-US"/>
          </a:p>
        </p:txBody>
      </p:sp>
    </p:spTree>
    <p:extLst>
      <p:ext uri="{BB962C8B-B14F-4D97-AF65-F5344CB8AC3E}">
        <p14:creationId xmlns:p14="http://schemas.microsoft.com/office/powerpoint/2010/main" val="415189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DA3B-0493-7285-48F9-57A7784CD4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029B4DC-AA96-E307-B412-1D9E06445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8177BB2-EA4E-8653-721F-63EC09278E05}"/>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6BB9CF04-B7D3-E52B-DEF1-D248633E3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1612F-FCF2-D536-3E47-D7CE2CA04CF0}"/>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16709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B346-43BD-7212-5596-DA865146B4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2F6EF20-DF7A-8C18-CF9D-983A906871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86A244-F0FA-1868-3BEB-3600F5185527}"/>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868B16FB-719E-6630-333A-F3D453FC0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C811D-11A1-066C-354A-A209DADE8ACC}"/>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5031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15967-5C0B-9769-327D-5F309C821A9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FB4499-82DB-9A19-6E6B-3E9DB5EF8D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37E6F0-7697-0C9F-9CD4-39EA2CE05F28}"/>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88D4C65C-8953-62BF-7815-EB63821E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E01EA-7915-8B6F-4963-D560CADD6C17}"/>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76610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7427-8CF4-F445-838D-F23F198142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23B111C-27EF-E30C-61A0-180270BC82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974DA0-CBC9-6156-FC62-DEA65E5952B7}"/>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35CA01EC-E3A9-3DAC-9D6B-99A1F761E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3055A-CA67-CD4D-A63A-E306145A327C}"/>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392424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1146-4510-0E3A-3E88-7B85ED4BF4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6B42B4-CCB1-A91D-0C15-D199168E34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A1B351-8A85-B991-97E4-603AA45618CA}"/>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5972DB21-4CDD-34DA-EA23-237B75C10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024DA-F0E7-0DAB-B689-9AAB530533FF}"/>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1320534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A52B-24E7-BC21-8790-47EF4F8597D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A7E017E-DF60-C785-AEF2-9FD467CC067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F5CC342-1CE0-EB6F-9ADA-DC82DC2E84C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FE27F9-71BF-C037-8327-3189D745882B}"/>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6" name="Footer Placeholder 5">
            <a:extLst>
              <a:ext uri="{FF2B5EF4-FFF2-40B4-BE49-F238E27FC236}">
                <a16:creationId xmlns:a16="http://schemas.microsoft.com/office/drawing/2014/main" id="{12E9DF71-D5EE-8D64-1F1A-5AC63CEFE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6C23C-150E-0434-14F8-7BD451427B78}"/>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429048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2DB2-5717-4B3F-02B5-9CC4C43172A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1BDCEC4-2F30-87EB-EDBA-0A5254C5CA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FE2BE3-D908-F31A-F2E0-11DFB2F8DA5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974EFDF-F6A9-065A-6CE4-F7257B301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3569BF3-B31D-DBD4-B35A-8DB786D605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C43262-6E2F-3266-E131-2CF7B7D586CA}"/>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8" name="Footer Placeholder 7">
            <a:extLst>
              <a:ext uri="{FF2B5EF4-FFF2-40B4-BE49-F238E27FC236}">
                <a16:creationId xmlns:a16="http://schemas.microsoft.com/office/drawing/2014/main" id="{BF41837F-B2F3-C1C4-8DD0-40DD878E1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5E6DF5-1F29-F7FC-E9C9-217E937D28EF}"/>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168516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9374-F626-DD55-E954-095F21111A5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147EC1-96A7-3990-2B89-A606EE705737}"/>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4" name="Footer Placeholder 3">
            <a:extLst>
              <a:ext uri="{FF2B5EF4-FFF2-40B4-BE49-F238E27FC236}">
                <a16:creationId xmlns:a16="http://schemas.microsoft.com/office/drawing/2014/main" id="{FAAE3DB3-F8AA-8003-352D-036537B1B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0CAADB-F62F-2E71-AE63-14915155902B}"/>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1607151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CB3DCC-0A01-D63F-F283-35F458C57A8B}"/>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3" name="Footer Placeholder 2">
            <a:extLst>
              <a:ext uri="{FF2B5EF4-FFF2-40B4-BE49-F238E27FC236}">
                <a16:creationId xmlns:a16="http://schemas.microsoft.com/office/drawing/2014/main" id="{BCBAA18D-333E-6604-3057-3F39DDD326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C1D1FF-A9AE-C73B-4B44-3CB0B4F43672}"/>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26378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36DD-1274-B5CD-4A16-F6800C44E0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B9FE7F2-4EFE-044C-FE53-0101F1075D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2102C06-3FDE-5CBF-D206-35B165667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B3F2E5-E0B1-09AF-6E63-FA5B28538E0D}"/>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6" name="Footer Placeholder 5">
            <a:extLst>
              <a:ext uri="{FF2B5EF4-FFF2-40B4-BE49-F238E27FC236}">
                <a16:creationId xmlns:a16="http://schemas.microsoft.com/office/drawing/2014/main" id="{636DEAAD-7BAE-8D7A-61DB-97F4143D6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6CF5C-5037-BAE1-79AC-4AD1D2E0A6F6}"/>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3029135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E724-2DD4-582F-89EC-649A41A239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ACA36-8A0F-12FB-2BE7-95E1784C51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A1FC21-6FD8-1008-028E-1F8436CC0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6C9E61-2A9D-BE91-81CF-0CBA950EA86B}"/>
              </a:ext>
            </a:extLst>
          </p:cNvPr>
          <p:cNvSpPr>
            <a:spLocks noGrp="1"/>
          </p:cNvSpPr>
          <p:nvPr>
            <p:ph type="dt" sz="half" idx="10"/>
          </p:nvPr>
        </p:nvSpPr>
        <p:spPr/>
        <p:txBody>
          <a:bodyPr/>
          <a:lstStyle/>
          <a:p>
            <a:fld id="{4C2DEEB3-37F1-934B-89E1-FA02A66928EC}" type="datetimeFigureOut">
              <a:rPr lang="en-US" smtClean="0"/>
              <a:t>10/27/22</a:t>
            </a:fld>
            <a:endParaRPr lang="en-US"/>
          </a:p>
        </p:txBody>
      </p:sp>
      <p:sp>
        <p:nvSpPr>
          <p:cNvPr id="6" name="Footer Placeholder 5">
            <a:extLst>
              <a:ext uri="{FF2B5EF4-FFF2-40B4-BE49-F238E27FC236}">
                <a16:creationId xmlns:a16="http://schemas.microsoft.com/office/drawing/2014/main" id="{90E0C069-1492-061F-8658-060A55F161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E397C-312B-62C4-BB4A-AE75A472C16F}"/>
              </a:ext>
            </a:extLst>
          </p:cNvPr>
          <p:cNvSpPr>
            <a:spLocks noGrp="1"/>
          </p:cNvSpPr>
          <p:nvPr>
            <p:ph type="sldNum" sz="quarter" idx="12"/>
          </p:nvPr>
        </p:nvSpPr>
        <p:spPr/>
        <p:txBody>
          <a:bodyPr/>
          <a:lstStyle/>
          <a:p>
            <a:fld id="{2DDDAB0B-71D9-B74F-B155-F98FC716B0AE}" type="slidenum">
              <a:rPr lang="en-US" smtClean="0"/>
              <a:t>‹#›</a:t>
            </a:fld>
            <a:endParaRPr lang="en-US"/>
          </a:p>
        </p:txBody>
      </p:sp>
    </p:spTree>
    <p:extLst>
      <p:ext uri="{BB962C8B-B14F-4D97-AF65-F5344CB8AC3E}">
        <p14:creationId xmlns:p14="http://schemas.microsoft.com/office/powerpoint/2010/main" val="2791724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08A7A-27B6-F508-266D-CB6DBD8807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FB6636-153B-F68F-0EA8-81898FD752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91CF17-1AAC-38BF-7C63-A1E2D04C4E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DEEB3-37F1-934B-89E1-FA02A66928EC}" type="datetimeFigureOut">
              <a:rPr lang="en-US" smtClean="0"/>
              <a:t>10/27/22</a:t>
            </a:fld>
            <a:endParaRPr lang="en-US"/>
          </a:p>
        </p:txBody>
      </p:sp>
      <p:sp>
        <p:nvSpPr>
          <p:cNvPr id="5" name="Footer Placeholder 4">
            <a:extLst>
              <a:ext uri="{FF2B5EF4-FFF2-40B4-BE49-F238E27FC236}">
                <a16:creationId xmlns:a16="http://schemas.microsoft.com/office/drawing/2014/main" id="{E263C5DB-C6B3-E18A-4B33-4111B7749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E803C1-9A6C-4B9F-AE95-5E0BF313B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DAB0B-71D9-B74F-B155-F98FC716B0AE}" type="slidenum">
              <a:rPr lang="en-US" smtClean="0"/>
              <a:t>‹#›</a:t>
            </a:fld>
            <a:endParaRPr lang="en-US"/>
          </a:p>
        </p:txBody>
      </p:sp>
    </p:spTree>
    <p:extLst>
      <p:ext uri="{BB962C8B-B14F-4D97-AF65-F5344CB8AC3E}">
        <p14:creationId xmlns:p14="http://schemas.microsoft.com/office/powerpoint/2010/main" val="3649881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juliacomputing.com/blog/2022/01/newsletter-january/" TargetMode="External"/><Relationship Id="rId4" Type="http://schemas.openxmlformats.org/officeDocument/2006/relationships/hyperlink" Target="https://julialang.org/assets/2022-julia-user-developer-survey.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1WxsTfiUxxk?feature=oembed" TargetMode="Externa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diffeq.sciml.ai/stab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hyperlink" Target="https://diffeq.sciml.ai/stabl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ciML/OrdinaryDiffEq.jl/blob/54fe504bdf56654b3ecab996da0bcae461898114/src/perform_step/fixed_timestep_perform_step.jl" TargetMode="External"/><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hyperlink" Target="https://diffeq.sciml.ai/stabl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iffeq.sciml.ai/stab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hyperlink" Target="https://diffeq.sciml.ai/stable/solvers/ode_solve/#Parallelized-Explicit-Extrapolation-Methods" TargetMode="External"/><Relationship Id="rId13" Type="http://schemas.openxmlformats.org/officeDocument/2006/relationships/hyperlink" Target="https://diffeq.sciml.ai/stable/solvers/ode_solve/#Rosenbrock-Methods" TargetMode="External"/><Relationship Id="rId3" Type="http://schemas.openxmlformats.org/officeDocument/2006/relationships/image" Target="../media/image1.png"/><Relationship Id="rId7" Type="http://schemas.openxmlformats.org/officeDocument/2006/relationships/hyperlink" Target="https://diffeq.sciml.ai/stable/solvers/ode_solve/#Low-Storage-Methods" TargetMode="External"/><Relationship Id="rId12" Type="http://schemas.openxmlformats.org/officeDocument/2006/relationships/hyperlink" Target="https://diffeq.sciml.ai/stable/solvers/ode_solve/#Fully-Implicit-Runge-Kutta-Methods-(FIRK)" TargetMode="External"/><Relationship Id="rId17" Type="http://schemas.openxmlformats.org/officeDocument/2006/relationships/image" Target="../media/image51.png"/><Relationship Id="rId2" Type="http://schemas.openxmlformats.org/officeDocument/2006/relationships/notesSlide" Target="../notesSlides/notesSlide17.xml"/><Relationship Id="rId16" Type="http://schemas.openxmlformats.org/officeDocument/2006/relationships/hyperlink" Target="https://diffeq.sciml.ai/stable/solvers/ode_solve/" TargetMode="External"/><Relationship Id="rId1" Type="http://schemas.openxmlformats.org/officeDocument/2006/relationships/slideLayout" Target="../slideLayouts/slideLayout2.xml"/><Relationship Id="rId6" Type="http://schemas.openxmlformats.org/officeDocument/2006/relationships/hyperlink" Target="https://diffeq.sciml.ai/stable/solvers/ode_solve/#Explicit-Strong-Stability-Preserving-Runge-Kutta-Methods-for-Hyperbolic-PDEs-(Conservation-Laws)" TargetMode="External"/><Relationship Id="rId11" Type="http://schemas.openxmlformats.org/officeDocument/2006/relationships/hyperlink" Target="https://diffeq.sciml.ai/stable/solvers/ode_solve/#SDIRK-Methods" TargetMode="External"/><Relationship Id="rId5" Type="http://schemas.openxmlformats.org/officeDocument/2006/relationships/hyperlink" Target="https://diffeq.sciml.ai/stable/solvers/ode_solve/#Parallel-Explicit-Runge-Kutta-Methods" TargetMode="External"/><Relationship Id="rId15" Type="http://schemas.openxmlformats.org/officeDocument/2006/relationships/hyperlink" Target="https://diffeq.sciml.ai/stable/solvers/ode_solve/#Parallelized-DIRK-Methods" TargetMode="External"/><Relationship Id="rId10" Type="http://schemas.openxmlformats.org/officeDocument/2006/relationships/hyperlink" Target="https://diffeq.sciml.ai/stable/solvers/ode_solve/#Adams-Bashforth-Explicit-Methods" TargetMode="External"/><Relationship Id="rId4" Type="http://schemas.openxmlformats.org/officeDocument/2006/relationships/hyperlink" Target="https://diffeq.sciml.ai/stable/solvers/ode_solve/#Explicit-Runge-Kutta-Methods" TargetMode="External"/><Relationship Id="rId9" Type="http://schemas.openxmlformats.org/officeDocument/2006/relationships/hyperlink" Target="https://diffeq.sciml.ai/stable/solvers/ode_solve/#Explicit-Multistep-Methods" TargetMode="External"/><Relationship Id="rId14" Type="http://schemas.openxmlformats.org/officeDocument/2006/relationships/hyperlink" Target="https://diffeq.sciml.ai/stable/solvers/ode_solve/#Stabilized-Explicit-Method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diffeq.sciml.ai/stab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diffeq.sciml.ai/stabl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diffeq.sciml.ai/stab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diffeq.sciml.ai/stabl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hyperlink" Target="https://diffeq.sciml.ai/stabl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7.gif"/><Relationship Id="rId4" Type="http://schemas.openxmlformats.org/officeDocument/2006/relationships/hyperlink" Target="https://diffeq.sciml.ai/stabl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diffeq.sciml.ai/stab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iffeq.sciml.ai/stable/"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diffeq.sciml.ai/stabl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2.png"/><Relationship Id="rId4" Type="http://schemas.openxmlformats.org/officeDocument/2006/relationships/hyperlink" Target="https://docs.sciml.ai/MethodOfLines/stable/"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catalyst.sciml.ai/dev/" TargetMode="External"/><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diffeqparamestim.sciml.ai/dev/tutorials/ODE_inference/" TargetMode="Externa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diffeqparamestim.sciml.ai/dev/tutorials/ODE_inference/"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turing.ml/stable/" TargetMode="External"/><Relationship Id="rId5" Type="http://schemas.openxmlformats.org/officeDocument/2006/relationships/image" Target="../media/image79.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turing.ml/stabl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hyperlink" Target="https://juliadynamics.github.io/DrWatson.jl/dev/"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hyperlink" Target="https://juliadynamics.github.io/DrWatson.jl/dev/"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hyperlink" Target="https://juliadynamics.github.io/DrWatson.jl/dev/"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hyperlink" Target="https://github.com/harrybooth/Hadjivasiliou_Julia_Tutori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hyperlink" Target="ps://book.sciml.ai/notes/16/" TargetMode="External"/><Relationship Id="rId13" Type="http://schemas.openxmlformats.org/officeDocument/2006/relationships/hyperlink" Target="https://core.ac.uk/download/pdf/82304131.pdf" TargetMode="External"/><Relationship Id="rId3" Type="http://schemas.openxmlformats.org/officeDocument/2006/relationships/hyperlink" Target="https://julialang.org/blog/2019/07/multithreading/" TargetMode="External"/><Relationship Id="rId7" Type="http://schemas.openxmlformats.org/officeDocument/2006/relationships/hyperlink" Target="ttps://www.youtube.com/watch?v=HEVOgSLBzWA" TargetMode="External"/><Relationship Id="rId12" Type="http://schemas.openxmlformats.org/officeDocument/2006/relationships/hyperlink" Target="https://diffeq.sciml.ai/stable/tutorials/advanced_ode_exampl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youtube.com/watch?v=xQRuywWqc4s" TargetMode="External"/><Relationship Id="rId11" Type="http://schemas.openxmlformats.org/officeDocument/2006/relationships/hyperlink" Target="https://www.stochasticlifestyle.com/solving-systems-stochastic-pdes-using-gpus-julia/" TargetMode="External"/><Relationship Id="rId5" Type="http://schemas.openxmlformats.org/officeDocument/2006/relationships/hyperlink" Target="https://www.youtube.com/watch?v=kc9HwsxE1OY" TargetMode="External"/><Relationship Id="rId15" Type="http://schemas.openxmlformats.org/officeDocument/2006/relationships/image" Target="../media/image1.png"/><Relationship Id="rId10" Type="http://schemas.openxmlformats.org/officeDocument/2006/relationships/hyperlink" Target="https://tutorials.sciml.ai/html/introduction/03-optimizing_diffeq_code.html" TargetMode="External"/><Relationship Id="rId4" Type="http://schemas.openxmlformats.org/officeDocument/2006/relationships/hyperlink" Target="https://lup.lub.lu.se/search/files/61129522/julia_parallel.pdf" TargetMode="External"/><Relationship Id="rId9" Type="http://schemas.openxmlformats.org/officeDocument/2006/relationships/hyperlink" Target="https://biojulia.net/post/hardware/" TargetMode="External"/><Relationship Id="rId14" Type="http://schemas.openxmlformats.org/officeDocument/2006/relationships/hyperlink" Target="https://julialang.org/blog/2021/10/DE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0.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americanscientist.org/article/replaying-evolution"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A1D6-BF89-8283-E0FD-38BCB3211B71}"/>
              </a:ext>
            </a:extLst>
          </p:cNvPr>
          <p:cNvSpPr>
            <a:spLocks noGrp="1"/>
          </p:cNvSpPr>
          <p:nvPr>
            <p:ph type="ctrTitle"/>
          </p:nvPr>
        </p:nvSpPr>
        <p:spPr>
          <a:xfrm>
            <a:off x="1524000" y="3645345"/>
            <a:ext cx="9144000" cy="3570205"/>
          </a:xfrm>
        </p:spPr>
        <p:txBody>
          <a:bodyPr>
            <a:normAutofit fontScale="90000"/>
          </a:bodyPr>
          <a:lstStyle/>
          <a:p>
            <a:r>
              <a:rPr lang="en-GB" sz="1600" b="1" dirty="0"/>
              <a:t>Part 1: Contingency and GRN architecture constraints in the evolution of network topology and novel patterns </a:t>
            </a:r>
            <a:br>
              <a:rPr lang="en-GB" sz="1600" b="1" dirty="0"/>
            </a:br>
            <a:br>
              <a:rPr lang="en-GB" sz="1600" b="1" dirty="0"/>
            </a:br>
            <a:br>
              <a:rPr lang="en-GB" sz="1600" b="1" dirty="0"/>
            </a:br>
            <a:r>
              <a:rPr lang="en-GB" sz="1600" b="1" dirty="0"/>
              <a:t>Part 2: An introduction to numerical computing with Julia</a:t>
            </a:r>
            <a:br>
              <a:rPr lang="en-GB" sz="1600" b="1" dirty="0"/>
            </a:br>
            <a:br>
              <a:rPr lang="en-GB" sz="1600" b="1" dirty="0"/>
            </a:br>
            <a:br>
              <a:rPr lang="en-GB" sz="1600" b="1" dirty="0"/>
            </a:br>
            <a:r>
              <a:rPr lang="en-US" sz="1600" b="1" dirty="0"/>
              <a:t>Harry Booth</a:t>
            </a:r>
            <a:br>
              <a:rPr lang="en-US" sz="1600" b="1" dirty="0"/>
            </a:br>
            <a:br>
              <a:rPr lang="en-US" sz="1600" b="1" dirty="0"/>
            </a:br>
            <a:r>
              <a:rPr lang="en-US" sz="1600" b="1" dirty="0"/>
              <a:t>27/10/2022</a:t>
            </a:r>
            <a:br>
              <a:rPr lang="en-US" sz="6000" dirty="0">
                <a:latin typeface="+mj-lt"/>
                <a:ea typeface="+mj-ea"/>
                <a:cs typeface="+mj-cs"/>
              </a:rPr>
            </a:br>
            <a:br>
              <a:rPr lang="en-US" sz="6000" dirty="0"/>
            </a:br>
            <a:endParaRPr lang="en-US" dirty="0"/>
          </a:p>
        </p:txBody>
      </p:sp>
      <p:grpSp>
        <p:nvGrpSpPr>
          <p:cNvPr id="4" name="Group 3">
            <a:extLst>
              <a:ext uri="{FF2B5EF4-FFF2-40B4-BE49-F238E27FC236}">
                <a16:creationId xmlns:a16="http://schemas.microsoft.com/office/drawing/2014/main" id="{CA514DD9-6EA9-361B-0E10-ACCE2C74F24D}"/>
              </a:ext>
            </a:extLst>
          </p:cNvPr>
          <p:cNvGrpSpPr/>
          <p:nvPr/>
        </p:nvGrpSpPr>
        <p:grpSpPr>
          <a:xfrm>
            <a:off x="0" y="0"/>
            <a:ext cx="12192002" cy="541482"/>
            <a:chOff x="0" y="0"/>
            <a:chExt cx="12192002" cy="541482"/>
          </a:xfrm>
        </p:grpSpPr>
        <p:pic>
          <p:nvPicPr>
            <p:cNvPr id="5" name="Picture 4" descr="A picture containing shape&#10;&#10;Description automatically generated">
              <a:extLst>
                <a:ext uri="{FF2B5EF4-FFF2-40B4-BE49-F238E27FC236}">
                  <a16:creationId xmlns:a16="http://schemas.microsoft.com/office/drawing/2014/main" id="{FBEDCB96-5484-F201-5BBA-8D818DD0D31D}"/>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AFFA2892-0A63-9C48-7CC9-841A73C33397}"/>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946BEA55-627A-92E7-AE05-ECA84FFEC04A}"/>
                </a:ext>
              </a:extLst>
            </p:cNvPr>
            <p:cNvPicPr>
              <a:picLocks noChangeAspect="1"/>
            </p:cNvPicPr>
            <p:nvPr/>
          </p:nvPicPr>
          <p:blipFill rotWithShape="1">
            <a:blip r:embed="rId2"/>
            <a:srcRect l="51207" t="66576"/>
            <a:stretch/>
          </p:blipFill>
          <p:spPr>
            <a:xfrm>
              <a:off x="6243147" y="0"/>
              <a:ext cx="5948855" cy="541482"/>
            </a:xfrm>
            <a:prstGeom prst="rect">
              <a:avLst/>
            </a:prstGeom>
          </p:spPr>
        </p:pic>
      </p:grpSp>
      <p:pic>
        <p:nvPicPr>
          <p:cNvPr id="10" name="Picture 9" descr="Logo&#10;&#10;Description automatically generated">
            <a:extLst>
              <a:ext uri="{FF2B5EF4-FFF2-40B4-BE49-F238E27FC236}">
                <a16:creationId xmlns:a16="http://schemas.microsoft.com/office/drawing/2014/main" id="{55DEE1C4-8503-3327-B4A7-17DF271DD601}"/>
              </a:ext>
            </a:extLst>
          </p:cNvPr>
          <p:cNvPicPr>
            <a:picLocks noChangeAspect="1"/>
          </p:cNvPicPr>
          <p:nvPr/>
        </p:nvPicPr>
        <p:blipFill>
          <a:blip r:embed="rId3"/>
          <a:stretch>
            <a:fillRect/>
          </a:stretch>
        </p:blipFill>
        <p:spPr>
          <a:xfrm>
            <a:off x="7800772" y="1475285"/>
            <a:ext cx="2446814" cy="1582782"/>
          </a:xfrm>
          <a:prstGeom prst="rect">
            <a:avLst/>
          </a:prstGeom>
        </p:spPr>
      </p:pic>
      <p:pic>
        <p:nvPicPr>
          <p:cNvPr id="1026" name="Picture 2" descr="image">
            <a:extLst>
              <a:ext uri="{FF2B5EF4-FFF2-40B4-BE49-F238E27FC236}">
                <a16:creationId xmlns:a16="http://schemas.microsoft.com/office/drawing/2014/main" id="{F0414494-5F85-2996-800F-1B9BADCD7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414" y="1269726"/>
            <a:ext cx="26797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575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30636B-EB97-3540-393F-05A008A4A8E2}"/>
              </a:ext>
            </a:extLst>
          </p:cNvPr>
          <p:cNvGrpSpPr/>
          <p:nvPr/>
        </p:nvGrpSpPr>
        <p:grpSpPr>
          <a:xfrm>
            <a:off x="0" y="0"/>
            <a:ext cx="12192002" cy="541482"/>
            <a:chOff x="0" y="0"/>
            <a:chExt cx="12192002" cy="541482"/>
          </a:xfrm>
        </p:grpSpPr>
        <p:pic>
          <p:nvPicPr>
            <p:cNvPr id="17" name="Picture 16" descr="A picture containing shape&#10;&#10;Description automatically generated">
              <a:extLst>
                <a:ext uri="{FF2B5EF4-FFF2-40B4-BE49-F238E27FC236}">
                  <a16:creationId xmlns:a16="http://schemas.microsoft.com/office/drawing/2014/main" id="{F3CCD07B-8395-BBD7-5FCD-2D59D6D10263}"/>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97974663-B750-AA7D-5BF0-024AEC2A6AED}"/>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2422B531-1D7F-FB25-41F2-FED9AED32087}"/>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926BC9D4-4174-63C5-EF03-3547E8393030}"/>
              </a:ext>
            </a:extLst>
          </p:cNvPr>
          <p:cNvSpPr txBox="1"/>
          <p:nvPr/>
        </p:nvSpPr>
        <p:spPr>
          <a:xfrm>
            <a:off x="111841" y="79877"/>
            <a:ext cx="8050924" cy="369332"/>
          </a:xfrm>
          <a:prstGeom prst="rect">
            <a:avLst/>
          </a:prstGeom>
          <a:noFill/>
        </p:spPr>
        <p:txBody>
          <a:bodyPr wrap="square">
            <a:spAutoFit/>
          </a:bodyPr>
          <a:lstStyle/>
          <a:p>
            <a:r>
              <a:rPr lang="en-GB" dirty="0">
                <a:latin typeface="+mj-lt"/>
              </a:rPr>
              <a:t>Initial experiments and preliminary results</a:t>
            </a:r>
            <a:endParaRPr lang="en-US" dirty="0">
              <a:latin typeface="+mj-lt"/>
            </a:endParaRPr>
          </a:p>
        </p:txBody>
      </p:sp>
      <p:pic>
        <p:nvPicPr>
          <p:cNvPr id="6" name="Picture 5" descr="Diagram&#10;&#10;Description automatically generated">
            <a:extLst>
              <a:ext uri="{FF2B5EF4-FFF2-40B4-BE49-F238E27FC236}">
                <a16:creationId xmlns:a16="http://schemas.microsoft.com/office/drawing/2014/main" id="{879E4809-7B89-B776-6D11-4DDF0DC0F3E4}"/>
              </a:ext>
            </a:extLst>
          </p:cNvPr>
          <p:cNvPicPr>
            <a:picLocks noChangeAspect="1"/>
          </p:cNvPicPr>
          <p:nvPr/>
        </p:nvPicPr>
        <p:blipFill rotWithShape="1">
          <a:blip r:embed="rId4"/>
          <a:srcRect t="12108" r="32791" b="19685"/>
          <a:stretch/>
        </p:blipFill>
        <p:spPr>
          <a:xfrm>
            <a:off x="563106" y="1292101"/>
            <a:ext cx="3405930" cy="1814266"/>
          </a:xfrm>
          <a:prstGeom prst="rect">
            <a:avLst/>
          </a:prstGeom>
        </p:spPr>
      </p:pic>
      <p:sp>
        <p:nvSpPr>
          <p:cNvPr id="8" name="TextBox 7">
            <a:extLst>
              <a:ext uri="{FF2B5EF4-FFF2-40B4-BE49-F238E27FC236}">
                <a16:creationId xmlns:a16="http://schemas.microsoft.com/office/drawing/2014/main" id="{DCED5743-6576-47F9-4ADD-325F67D55E70}"/>
              </a:ext>
            </a:extLst>
          </p:cNvPr>
          <p:cNvSpPr txBox="1"/>
          <p:nvPr/>
        </p:nvSpPr>
        <p:spPr>
          <a:xfrm>
            <a:off x="1273914" y="896349"/>
            <a:ext cx="2369152" cy="276999"/>
          </a:xfrm>
          <a:prstGeom prst="rect">
            <a:avLst/>
          </a:prstGeom>
          <a:noFill/>
        </p:spPr>
        <p:txBody>
          <a:bodyPr wrap="square">
            <a:spAutoFit/>
          </a:bodyPr>
          <a:lstStyle/>
          <a:p>
            <a:pPr algn="ctr"/>
            <a:r>
              <a:rPr lang="en-GB" sz="1200" b="1" i="1" dirty="0"/>
              <a:t>Evolution: version n = 1:10,000</a:t>
            </a:r>
            <a:endParaRPr lang="en-US" sz="1200" b="1" i="1" dirty="0"/>
          </a:p>
        </p:txBody>
      </p:sp>
      <p:sp>
        <p:nvSpPr>
          <p:cNvPr id="2" name="TextBox 1">
            <a:extLst>
              <a:ext uri="{FF2B5EF4-FFF2-40B4-BE49-F238E27FC236}">
                <a16:creationId xmlns:a16="http://schemas.microsoft.com/office/drawing/2014/main" id="{D7B791C6-A1DE-2C5E-ADFC-7AE2AAA16532}"/>
              </a:ext>
            </a:extLst>
          </p:cNvPr>
          <p:cNvSpPr txBox="1"/>
          <p:nvPr/>
        </p:nvSpPr>
        <p:spPr>
          <a:xfrm>
            <a:off x="609825" y="3429000"/>
            <a:ext cx="3246215" cy="2308324"/>
          </a:xfrm>
          <a:prstGeom prst="rect">
            <a:avLst/>
          </a:prstGeom>
          <a:noFill/>
        </p:spPr>
        <p:txBody>
          <a:bodyPr wrap="square">
            <a:spAutoFit/>
          </a:bodyPr>
          <a:lstStyle/>
          <a:p>
            <a:r>
              <a:rPr lang="en-GB" b="1" dirty="0"/>
              <a:t>Parallel replay: </a:t>
            </a:r>
          </a:p>
          <a:p>
            <a:endParaRPr lang="en-GB" dirty="0"/>
          </a:p>
          <a:p>
            <a:pPr marL="228600" indent="-228600">
              <a:buFont typeface="+mj-lt"/>
              <a:buAutoNum type="arabicPeriod"/>
            </a:pPr>
            <a:r>
              <a:rPr lang="en-GB" dirty="0"/>
              <a:t>Evolution was ran 10,000 times, with the same initial topology and targeted pattern</a:t>
            </a:r>
          </a:p>
          <a:p>
            <a:pPr marL="228600" indent="-228600">
              <a:buFont typeface="+mj-lt"/>
              <a:buAutoNum type="arabicPeriod"/>
            </a:pPr>
            <a:r>
              <a:rPr lang="en-GB" dirty="0"/>
              <a:t>Evolution ran for a maximum of 10,000 generations, or until fitness threshold reached</a:t>
            </a:r>
          </a:p>
        </p:txBody>
      </p:sp>
      <p:pic>
        <p:nvPicPr>
          <p:cNvPr id="10" name="Picture 9" descr="Chart, histogram&#10;&#10;Description automatically generated">
            <a:extLst>
              <a:ext uri="{FF2B5EF4-FFF2-40B4-BE49-F238E27FC236}">
                <a16:creationId xmlns:a16="http://schemas.microsoft.com/office/drawing/2014/main" id="{12984817-F5B6-AA21-5A64-60E854D14B48}"/>
              </a:ext>
            </a:extLst>
          </p:cNvPr>
          <p:cNvPicPr>
            <a:picLocks noChangeAspect="1"/>
          </p:cNvPicPr>
          <p:nvPr/>
        </p:nvPicPr>
        <p:blipFill>
          <a:blip r:embed="rId5"/>
          <a:stretch>
            <a:fillRect/>
          </a:stretch>
        </p:blipFill>
        <p:spPr>
          <a:xfrm>
            <a:off x="4779225" y="917920"/>
            <a:ext cx="6297197" cy="504496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76FF3D-8F7D-16D7-8F3C-12209FC1DA8B}"/>
                  </a:ext>
                </a:extLst>
              </p:cNvPr>
              <p:cNvSpPr txBox="1"/>
              <p:nvPr/>
            </p:nvSpPr>
            <p:spPr>
              <a:xfrm>
                <a:off x="8487292" y="4799229"/>
                <a:ext cx="1245288" cy="4948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100" i="1" smtClean="0">
                              <a:latin typeface="Cambria Math" panose="02040503050406030204" pitchFamily="18" charset="0"/>
                            </a:rPr>
                          </m:ctrlPr>
                        </m:mP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11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31</m:t>
                                </m:r>
                              </m:sub>
                            </m:sSub>
                          </m:e>
                        </m:m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22</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23</m:t>
                                </m:r>
                              </m:sub>
                            </m:sSub>
                          </m:e>
                        </m:m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23</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33</m:t>
                                </m:r>
                              </m:sub>
                            </m:sSub>
                          </m:e>
                        </m:mr>
                      </m:m>
                    </m:oMath>
                  </m:oMathPara>
                </a14:m>
                <a:endParaRPr lang="en-US" dirty="0"/>
              </a:p>
            </p:txBody>
          </p:sp>
        </mc:Choice>
        <mc:Fallback xmlns="">
          <p:sp>
            <p:nvSpPr>
              <p:cNvPr id="11" name="TextBox 10">
                <a:extLst>
                  <a:ext uri="{FF2B5EF4-FFF2-40B4-BE49-F238E27FC236}">
                    <a16:creationId xmlns:a16="http://schemas.microsoft.com/office/drawing/2014/main" id="{5076FF3D-8F7D-16D7-8F3C-12209FC1DA8B}"/>
                  </a:ext>
                </a:extLst>
              </p:cNvPr>
              <p:cNvSpPr txBox="1">
                <a:spLocks noRot="1" noChangeAspect="1" noMove="1" noResize="1" noEditPoints="1" noAdjustHandles="1" noChangeArrowheads="1" noChangeShapeType="1" noTextEdit="1"/>
              </p:cNvSpPr>
              <p:nvPr/>
            </p:nvSpPr>
            <p:spPr>
              <a:xfrm>
                <a:off x="8487292" y="4799229"/>
                <a:ext cx="1245288" cy="494879"/>
              </a:xfrm>
              <a:prstGeom prst="rect">
                <a:avLst/>
              </a:prstGeom>
              <a:blipFill>
                <a:blip r:embed="rId6"/>
                <a:stretch>
                  <a:fillRect t="-25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2EEC27-9856-B183-034C-4B0437637289}"/>
                  </a:ext>
                </a:extLst>
              </p:cNvPr>
              <p:cNvSpPr txBox="1"/>
              <p:nvPr/>
            </p:nvSpPr>
            <p:spPr>
              <a:xfrm>
                <a:off x="9815818" y="4908168"/>
                <a:ext cx="44723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 </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𝑘</m:t>
                          </m:r>
                        </m:e>
                        <m:sub>
                          <m:r>
                            <a:rPr lang="en-GB" sz="1200" b="0" i="1" smtClean="0">
                              <a:latin typeface="Cambria Math" panose="02040503050406030204" pitchFamily="18" charset="0"/>
                            </a:rPr>
                            <m:t>𝑚</m:t>
                          </m:r>
                          <m:r>
                            <a:rPr lang="en-GB" sz="1200" b="0" i="1" smtClean="0">
                              <a:latin typeface="Cambria Math" panose="02040503050406030204" pitchFamily="18" charset="0"/>
                            </a:rPr>
                            <m:t>1</m:t>
                          </m:r>
                        </m:sub>
                      </m:sSub>
                    </m:oMath>
                  </m:oMathPara>
                </a14:m>
                <a:endParaRPr lang="en-US" sz="1200" dirty="0"/>
              </a:p>
            </p:txBody>
          </p:sp>
        </mc:Choice>
        <mc:Fallback xmlns="">
          <p:sp>
            <p:nvSpPr>
              <p:cNvPr id="14" name="TextBox 13">
                <a:extLst>
                  <a:ext uri="{FF2B5EF4-FFF2-40B4-BE49-F238E27FC236}">
                    <a16:creationId xmlns:a16="http://schemas.microsoft.com/office/drawing/2014/main" id="{242EEC27-9856-B183-034C-4B0437637289}"/>
                  </a:ext>
                </a:extLst>
              </p:cNvPr>
              <p:cNvSpPr txBox="1">
                <a:spLocks noRot="1" noChangeAspect="1" noMove="1" noResize="1" noEditPoints="1" noAdjustHandles="1" noChangeArrowheads="1" noChangeShapeType="1" noTextEdit="1"/>
              </p:cNvSpPr>
              <p:nvPr/>
            </p:nvSpPr>
            <p:spPr>
              <a:xfrm>
                <a:off x="9815818" y="4908168"/>
                <a:ext cx="447238" cy="184666"/>
              </a:xfrm>
              <a:prstGeom prst="rect">
                <a:avLst/>
              </a:prstGeom>
              <a:blipFill>
                <a:blip r:embed="rId7"/>
                <a:stretch>
                  <a:fillRect l="-5405" t="-13333" r="-2703" b="-40000"/>
                </a:stretch>
              </a:blipFill>
            </p:spPr>
            <p:txBody>
              <a:bodyPr/>
              <a:lstStyle/>
              <a:p>
                <a:r>
                  <a:rPr lang="en-US">
                    <a:noFill/>
                  </a:rPr>
                  <a:t> </a:t>
                </a:r>
              </a:p>
            </p:txBody>
          </p:sp>
        </mc:Fallback>
      </mc:AlternateContent>
    </p:spTree>
    <p:extLst>
      <p:ext uri="{BB962C8B-B14F-4D97-AF65-F5344CB8AC3E}">
        <p14:creationId xmlns:p14="http://schemas.microsoft.com/office/powerpoint/2010/main" val="414811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10A10E-E468-16BF-7B6D-2648B0A14E25}"/>
              </a:ext>
            </a:extLst>
          </p:cNvPr>
          <p:cNvSpPr txBox="1"/>
          <p:nvPr/>
        </p:nvSpPr>
        <p:spPr>
          <a:xfrm>
            <a:off x="2585544" y="4348500"/>
            <a:ext cx="6726621" cy="461665"/>
          </a:xfrm>
          <a:prstGeom prst="rect">
            <a:avLst/>
          </a:prstGeom>
          <a:noFill/>
        </p:spPr>
        <p:txBody>
          <a:bodyPr wrap="square" rtlCol="0">
            <a:spAutoFit/>
          </a:bodyPr>
          <a:lstStyle/>
          <a:p>
            <a:pPr algn="ctr"/>
            <a:r>
              <a:rPr lang="en-US" sz="2400" dirty="0"/>
              <a:t>An Introduction to Julia</a:t>
            </a:r>
          </a:p>
        </p:txBody>
      </p:sp>
      <p:pic>
        <p:nvPicPr>
          <p:cNvPr id="6" name="Picture 5" descr="Logo&#10;&#10;Description automatically generated">
            <a:extLst>
              <a:ext uri="{FF2B5EF4-FFF2-40B4-BE49-F238E27FC236}">
                <a16:creationId xmlns:a16="http://schemas.microsoft.com/office/drawing/2014/main" id="{E444A0A0-6A01-C93C-A141-4516A7ED9801}"/>
              </a:ext>
            </a:extLst>
          </p:cNvPr>
          <p:cNvPicPr>
            <a:picLocks noChangeAspect="1"/>
          </p:cNvPicPr>
          <p:nvPr/>
        </p:nvPicPr>
        <p:blipFill>
          <a:blip r:embed="rId2"/>
          <a:stretch>
            <a:fillRect/>
          </a:stretch>
        </p:blipFill>
        <p:spPr>
          <a:xfrm>
            <a:off x="3743779" y="1790651"/>
            <a:ext cx="3954163" cy="2557849"/>
          </a:xfrm>
          <a:prstGeom prst="rect">
            <a:avLst/>
          </a:prstGeom>
        </p:spPr>
      </p:pic>
      <p:grpSp>
        <p:nvGrpSpPr>
          <p:cNvPr id="7" name="Group 6">
            <a:extLst>
              <a:ext uri="{FF2B5EF4-FFF2-40B4-BE49-F238E27FC236}">
                <a16:creationId xmlns:a16="http://schemas.microsoft.com/office/drawing/2014/main" id="{3C605946-1871-F419-D95F-5D3CA4BC6BF3}"/>
              </a:ext>
            </a:extLst>
          </p:cNvPr>
          <p:cNvGrpSpPr/>
          <p:nvPr/>
        </p:nvGrpSpPr>
        <p:grpSpPr>
          <a:xfrm>
            <a:off x="0" y="0"/>
            <a:ext cx="12192002" cy="541482"/>
            <a:chOff x="0" y="0"/>
            <a:chExt cx="12192002" cy="541482"/>
          </a:xfrm>
        </p:grpSpPr>
        <p:pic>
          <p:nvPicPr>
            <p:cNvPr id="8" name="Picture 7" descr="A picture containing shape&#10;&#10;Description automatically generated">
              <a:extLst>
                <a:ext uri="{FF2B5EF4-FFF2-40B4-BE49-F238E27FC236}">
                  <a16:creationId xmlns:a16="http://schemas.microsoft.com/office/drawing/2014/main" id="{5BA1C9E6-61AD-F953-1EA7-2E42E08CABE7}"/>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1AD8DB05-9692-8FE4-6AA6-63E5F553C9BB}"/>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2BEE615-FE31-7A33-1E6D-CE3FBBD7AB5D}"/>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Tree>
    <p:extLst>
      <p:ext uri="{BB962C8B-B14F-4D97-AF65-F5344CB8AC3E}">
        <p14:creationId xmlns:p14="http://schemas.microsoft.com/office/powerpoint/2010/main" val="2700757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57CE4F2-1152-C4F3-992A-9D4F2DA9E738}"/>
              </a:ext>
            </a:extLst>
          </p:cNvPr>
          <p:cNvGrpSpPr/>
          <p:nvPr/>
        </p:nvGrpSpPr>
        <p:grpSpPr>
          <a:xfrm>
            <a:off x="0" y="0"/>
            <a:ext cx="12192002" cy="541482"/>
            <a:chOff x="0" y="0"/>
            <a:chExt cx="12192002" cy="541482"/>
          </a:xfrm>
        </p:grpSpPr>
        <p:pic>
          <p:nvPicPr>
            <p:cNvPr id="19" name="Picture 18" descr="A picture containing shape&#10;&#10;Description automatically generated">
              <a:extLst>
                <a:ext uri="{FF2B5EF4-FFF2-40B4-BE49-F238E27FC236}">
                  <a16:creationId xmlns:a16="http://schemas.microsoft.com/office/drawing/2014/main" id="{12401239-8F12-69F3-E7B8-04A2130F723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29CE0E5F-D7E9-30CC-E7B7-731124C2B9C3}"/>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CC153BB7-DDDB-1470-F79E-E55D3839FDB1}"/>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10" name="Picture 9" descr="A picture containing diagram&#10;&#10;Description automatically generated">
            <a:extLst>
              <a:ext uri="{FF2B5EF4-FFF2-40B4-BE49-F238E27FC236}">
                <a16:creationId xmlns:a16="http://schemas.microsoft.com/office/drawing/2014/main" id="{767616A7-ACC7-63C7-8B8E-B4A536E1091A}"/>
              </a:ext>
            </a:extLst>
          </p:cNvPr>
          <p:cNvPicPr>
            <a:picLocks noChangeAspect="1"/>
          </p:cNvPicPr>
          <p:nvPr/>
        </p:nvPicPr>
        <p:blipFill>
          <a:blip r:embed="rId4"/>
          <a:stretch>
            <a:fillRect/>
          </a:stretch>
        </p:blipFill>
        <p:spPr>
          <a:xfrm>
            <a:off x="2542841" y="1313409"/>
            <a:ext cx="5850332" cy="4436502"/>
          </a:xfrm>
          <a:prstGeom prst="rect">
            <a:avLst/>
          </a:prstGeom>
        </p:spPr>
      </p:pic>
      <p:sp>
        <p:nvSpPr>
          <p:cNvPr id="5" name="TextBox 4">
            <a:extLst>
              <a:ext uri="{FF2B5EF4-FFF2-40B4-BE49-F238E27FC236}">
                <a16:creationId xmlns:a16="http://schemas.microsoft.com/office/drawing/2014/main" id="{2D2D7A77-719A-A8E9-E8A6-DE31E1C84F28}"/>
              </a:ext>
            </a:extLst>
          </p:cNvPr>
          <p:cNvSpPr txBox="1"/>
          <p:nvPr/>
        </p:nvSpPr>
        <p:spPr>
          <a:xfrm>
            <a:off x="157655" y="86075"/>
            <a:ext cx="5938345" cy="369332"/>
          </a:xfrm>
          <a:prstGeom prst="rect">
            <a:avLst/>
          </a:prstGeom>
          <a:noFill/>
        </p:spPr>
        <p:txBody>
          <a:bodyPr wrap="square" rtlCol="0">
            <a:spAutoFit/>
          </a:bodyPr>
          <a:lstStyle/>
          <a:p>
            <a:r>
              <a:rPr lang="en-US" dirty="0">
                <a:latin typeface="+mj-lt"/>
              </a:rPr>
              <a:t>A solution to the “Two-Language Problem”…</a:t>
            </a:r>
          </a:p>
        </p:txBody>
      </p:sp>
      <p:sp>
        <p:nvSpPr>
          <p:cNvPr id="6" name="TextBox 5">
            <a:extLst>
              <a:ext uri="{FF2B5EF4-FFF2-40B4-BE49-F238E27FC236}">
                <a16:creationId xmlns:a16="http://schemas.microsoft.com/office/drawing/2014/main" id="{F6405B77-2752-411B-7D9A-4226739C1955}"/>
              </a:ext>
            </a:extLst>
          </p:cNvPr>
          <p:cNvSpPr txBox="1"/>
          <p:nvPr/>
        </p:nvSpPr>
        <p:spPr>
          <a:xfrm>
            <a:off x="3576807" y="6020532"/>
            <a:ext cx="1219201" cy="307777"/>
          </a:xfrm>
          <a:prstGeom prst="rect">
            <a:avLst/>
          </a:prstGeom>
          <a:noFill/>
        </p:spPr>
        <p:txBody>
          <a:bodyPr wrap="square" rtlCol="0">
            <a:spAutoFit/>
          </a:bodyPr>
          <a:lstStyle/>
          <a:p>
            <a:pPr algn="ctr"/>
            <a:r>
              <a:rPr lang="en-GB" sz="1400" b="0" i="0" dirty="0">
                <a:ln>
                  <a:solidFill>
                    <a:srgbClr val="00B050"/>
                  </a:solidFill>
                </a:ln>
                <a:solidFill>
                  <a:srgbClr val="262626"/>
                </a:solidFill>
                <a:effectLst/>
                <a:latin typeface="Georgia" panose="02040502050405020303" pitchFamily="18" charset="0"/>
              </a:rPr>
              <a:t>Prototyping</a:t>
            </a:r>
            <a:endParaRPr lang="en-US" sz="1400" dirty="0">
              <a:ln>
                <a:solidFill>
                  <a:srgbClr val="00B050"/>
                </a:solidFill>
              </a:ln>
            </a:endParaRPr>
          </a:p>
        </p:txBody>
      </p:sp>
      <p:sp>
        <p:nvSpPr>
          <p:cNvPr id="11" name="TextBox 10">
            <a:extLst>
              <a:ext uri="{FF2B5EF4-FFF2-40B4-BE49-F238E27FC236}">
                <a16:creationId xmlns:a16="http://schemas.microsoft.com/office/drawing/2014/main" id="{FF8D8C6F-0E4B-AD22-0EFD-024530E40F1D}"/>
              </a:ext>
            </a:extLst>
          </p:cNvPr>
          <p:cNvSpPr txBox="1"/>
          <p:nvPr/>
        </p:nvSpPr>
        <p:spPr>
          <a:xfrm>
            <a:off x="8393173" y="2389615"/>
            <a:ext cx="1755228" cy="307777"/>
          </a:xfrm>
          <a:prstGeom prst="rect">
            <a:avLst/>
          </a:prstGeom>
          <a:noFill/>
        </p:spPr>
        <p:txBody>
          <a:bodyPr wrap="square" rtlCol="0">
            <a:spAutoFit/>
          </a:bodyPr>
          <a:lstStyle/>
          <a:p>
            <a:pPr algn="ctr"/>
            <a:r>
              <a:rPr lang="en-GB" sz="1400" dirty="0">
                <a:solidFill>
                  <a:srgbClr val="FF0000"/>
                </a:solidFill>
                <a:latin typeface="Georgia" panose="02040502050405020303" pitchFamily="18" charset="0"/>
              </a:rPr>
              <a:t>Implementation</a:t>
            </a:r>
            <a:endParaRPr lang="en-US" sz="1400" dirty="0">
              <a:solidFill>
                <a:srgbClr val="FF0000"/>
              </a:solidFill>
            </a:endParaRPr>
          </a:p>
        </p:txBody>
      </p:sp>
      <p:sp>
        <p:nvSpPr>
          <p:cNvPr id="12" name="Rectangle 11">
            <a:extLst>
              <a:ext uri="{FF2B5EF4-FFF2-40B4-BE49-F238E27FC236}">
                <a16:creationId xmlns:a16="http://schemas.microsoft.com/office/drawing/2014/main" id="{8D9325F2-B3CE-7554-7B1C-AABD90956E05}"/>
              </a:ext>
            </a:extLst>
          </p:cNvPr>
          <p:cNvSpPr/>
          <p:nvPr/>
        </p:nvSpPr>
        <p:spPr>
          <a:xfrm>
            <a:off x="2745828" y="1439533"/>
            <a:ext cx="2676846" cy="4454875"/>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860265-569A-6895-F72F-C60C6724DEBF}"/>
              </a:ext>
            </a:extLst>
          </p:cNvPr>
          <p:cNvSpPr/>
          <p:nvPr/>
        </p:nvSpPr>
        <p:spPr>
          <a:xfrm>
            <a:off x="2619704" y="1534511"/>
            <a:ext cx="5773469" cy="20179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799BE4-C0FD-BF47-8D59-D78164C18C63}"/>
              </a:ext>
            </a:extLst>
          </p:cNvPr>
          <p:cNvSpPr txBox="1"/>
          <p:nvPr/>
        </p:nvSpPr>
        <p:spPr>
          <a:xfrm>
            <a:off x="8085084" y="3587634"/>
            <a:ext cx="1439917" cy="261610"/>
          </a:xfrm>
          <a:prstGeom prst="rect">
            <a:avLst/>
          </a:prstGeom>
          <a:noFill/>
        </p:spPr>
        <p:txBody>
          <a:bodyPr wrap="square" rtlCol="0">
            <a:spAutoFit/>
          </a:bodyPr>
          <a:lstStyle/>
          <a:p>
            <a:pPr algn="ctr"/>
            <a:r>
              <a:rPr lang="en-US" sz="1100" dirty="0"/>
              <a:t>Language difficulty</a:t>
            </a:r>
          </a:p>
        </p:txBody>
      </p:sp>
      <p:sp>
        <p:nvSpPr>
          <p:cNvPr id="16" name="TextBox 15">
            <a:extLst>
              <a:ext uri="{FF2B5EF4-FFF2-40B4-BE49-F238E27FC236}">
                <a16:creationId xmlns:a16="http://schemas.microsoft.com/office/drawing/2014/main" id="{C733F52A-18EF-49ED-1889-3BBD246FE2DF}"/>
              </a:ext>
            </a:extLst>
          </p:cNvPr>
          <p:cNvSpPr txBox="1"/>
          <p:nvPr/>
        </p:nvSpPr>
        <p:spPr>
          <a:xfrm>
            <a:off x="4796008" y="898095"/>
            <a:ext cx="1343998" cy="430887"/>
          </a:xfrm>
          <a:prstGeom prst="rect">
            <a:avLst/>
          </a:prstGeom>
          <a:noFill/>
        </p:spPr>
        <p:txBody>
          <a:bodyPr wrap="square" rtlCol="0">
            <a:spAutoFit/>
          </a:bodyPr>
          <a:lstStyle/>
          <a:p>
            <a:pPr algn="ctr"/>
            <a:r>
              <a:rPr lang="en-US" sz="1100" dirty="0"/>
              <a:t>Performance (ceiling)</a:t>
            </a:r>
          </a:p>
        </p:txBody>
      </p:sp>
      <p:sp>
        <p:nvSpPr>
          <p:cNvPr id="17" name="TextBox 16">
            <a:extLst>
              <a:ext uri="{FF2B5EF4-FFF2-40B4-BE49-F238E27FC236}">
                <a16:creationId xmlns:a16="http://schemas.microsoft.com/office/drawing/2014/main" id="{E5A62CFE-70FB-128F-DD40-41F0B30740B9}"/>
              </a:ext>
            </a:extLst>
          </p:cNvPr>
          <p:cNvSpPr txBox="1"/>
          <p:nvPr/>
        </p:nvSpPr>
        <p:spPr>
          <a:xfrm>
            <a:off x="8230266" y="5955440"/>
            <a:ext cx="5938345" cy="369332"/>
          </a:xfrm>
          <a:prstGeom prst="rect">
            <a:avLst/>
          </a:prstGeom>
          <a:noFill/>
        </p:spPr>
        <p:txBody>
          <a:bodyPr wrap="square" rtlCol="0">
            <a:spAutoFit/>
          </a:bodyPr>
          <a:lstStyle/>
          <a:p>
            <a:r>
              <a:rPr lang="en-US" dirty="0"/>
              <a:t>… have your cake and eat it too!</a:t>
            </a:r>
          </a:p>
        </p:txBody>
      </p:sp>
    </p:spTree>
    <p:extLst>
      <p:ext uri="{BB962C8B-B14F-4D97-AF65-F5344CB8AC3E}">
        <p14:creationId xmlns:p14="http://schemas.microsoft.com/office/powerpoint/2010/main" val="169303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020E71-3567-9774-27EB-CEDC7BD3C733}"/>
              </a:ext>
            </a:extLst>
          </p:cNvPr>
          <p:cNvGrpSpPr/>
          <p:nvPr/>
        </p:nvGrpSpPr>
        <p:grpSpPr>
          <a:xfrm>
            <a:off x="0" y="0"/>
            <a:ext cx="12192002" cy="541482"/>
            <a:chOff x="0" y="0"/>
            <a:chExt cx="12192002" cy="541482"/>
          </a:xfrm>
        </p:grpSpPr>
        <p:pic>
          <p:nvPicPr>
            <p:cNvPr id="12" name="Picture 11" descr="A picture containing shape&#10;&#10;Description automatically generated">
              <a:extLst>
                <a:ext uri="{FF2B5EF4-FFF2-40B4-BE49-F238E27FC236}">
                  <a16:creationId xmlns:a16="http://schemas.microsoft.com/office/drawing/2014/main" id="{E71B0DD5-9FD6-AEB9-B13F-058B397305C9}"/>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3B9521B6-738F-5AB5-6258-6D7749F91104}"/>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5221A835-B3F9-10FD-AEE5-D8D347484D9D}"/>
                </a:ext>
              </a:extLst>
            </p:cNvPr>
            <p:cNvPicPr>
              <a:picLocks noChangeAspect="1"/>
            </p:cNvPicPr>
            <p:nvPr/>
          </p:nvPicPr>
          <p:blipFill rotWithShape="1">
            <a:blip r:embed="rId2"/>
            <a:srcRect l="51207" t="66576"/>
            <a:stretch/>
          </p:blipFill>
          <p:spPr>
            <a:xfrm>
              <a:off x="6243147" y="0"/>
              <a:ext cx="5948855" cy="541482"/>
            </a:xfrm>
            <a:prstGeom prst="rect">
              <a:avLst/>
            </a:prstGeom>
          </p:spPr>
        </p:pic>
      </p:grpSp>
      <p:pic>
        <p:nvPicPr>
          <p:cNvPr id="7" name="Picture 6" descr="Chart, scatter chart&#10;&#10;Description automatically generated">
            <a:extLst>
              <a:ext uri="{FF2B5EF4-FFF2-40B4-BE49-F238E27FC236}">
                <a16:creationId xmlns:a16="http://schemas.microsoft.com/office/drawing/2014/main" id="{31941712-0036-957C-25C2-FB7EF7C56A68}"/>
              </a:ext>
            </a:extLst>
          </p:cNvPr>
          <p:cNvPicPr>
            <a:picLocks noChangeAspect="1"/>
          </p:cNvPicPr>
          <p:nvPr/>
        </p:nvPicPr>
        <p:blipFill>
          <a:blip r:embed="rId3"/>
          <a:stretch>
            <a:fillRect/>
          </a:stretch>
        </p:blipFill>
        <p:spPr>
          <a:xfrm>
            <a:off x="1600201" y="761314"/>
            <a:ext cx="8645622" cy="5100223"/>
          </a:xfrm>
          <a:prstGeom prst="rect">
            <a:avLst/>
          </a:prstGeom>
        </p:spPr>
      </p:pic>
      <p:sp>
        <p:nvSpPr>
          <p:cNvPr id="8" name="TextBox 7">
            <a:extLst>
              <a:ext uri="{FF2B5EF4-FFF2-40B4-BE49-F238E27FC236}">
                <a16:creationId xmlns:a16="http://schemas.microsoft.com/office/drawing/2014/main" id="{CD8524D5-FFC4-60E3-FE6D-38F74CDE13FA}"/>
              </a:ext>
            </a:extLst>
          </p:cNvPr>
          <p:cNvSpPr txBox="1"/>
          <p:nvPr/>
        </p:nvSpPr>
        <p:spPr>
          <a:xfrm>
            <a:off x="157656" y="86075"/>
            <a:ext cx="5938345" cy="369332"/>
          </a:xfrm>
          <a:prstGeom prst="rect">
            <a:avLst/>
          </a:prstGeom>
          <a:noFill/>
        </p:spPr>
        <p:txBody>
          <a:bodyPr wrap="square" rtlCol="0">
            <a:spAutoFit/>
          </a:bodyPr>
          <a:lstStyle/>
          <a:p>
            <a:r>
              <a:rPr lang="en-US" dirty="0">
                <a:latin typeface="+mj-lt"/>
              </a:rPr>
              <a:t>How fast?</a:t>
            </a:r>
          </a:p>
        </p:txBody>
      </p:sp>
      <p:sp>
        <p:nvSpPr>
          <p:cNvPr id="10" name="TextBox 9">
            <a:extLst>
              <a:ext uri="{FF2B5EF4-FFF2-40B4-BE49-F238E27FC236}">
                <a16:creationId xmlns:a16="http://schemas.microsoft.com/office/drawing/2014/main" id="{9C8E8E1E-8645-9330-6AE4-3B8B11F8C284}"/>
              </a:ext>
            </a:extLst>
          </p:cNvPr>
          <p:cNvSpPr txBox="1"/>
          <p:nvPr/>
        </p:nvSpPr>
        <p:spPr>
          <a:xfrm>
            <a:off x="8452339" y="6310356"/>
            <a:ext cx="6096000" cy="369332"/>
          </a:xfrm>
          <a:prstGeom prst="rect">
            <a:avLst/>
          </a:prstGeom>
          <a:noFill/>
        </p:spPr>
        <p:txBody>
          <a:bodyPr wrap="square">
            <a:spAutoFit/>
          </a:bodyPr>
          <a:lstStyle/>
          <a:p>
            <a:r>
              <a:rPr lang="en-US" dirty="0"/>
              <a:t>https://</a:t>
            </a:r>
            <a:r>
              <a:rPr lang="en-US" dirty="0" err="1"/>
              <a:t>julialang.org</a:t>
            </a:r>
            <a:r>
              <a:rPr lang="en-US" dirty="0"/>
              <a:t>/benchmarks/</a:t>
            </a:r>
          </a:p>
        </p:txBody>
      </p:sp>
    </p:spTree>
    <p:extLst>
      <p:ext uri="{BB962C8B-B14F-4D97-AF65-F5344CB8AC3E}">
        <p14:creationId xmlns:p14="http://schemas.microsoft.com/office/powerpoint/2010/main" val="229807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802E9C-96A3-E4AF-4733-A9AF84E22068}"/>
              </a:ext>
            </a:extLst>
          </p:cNvPr>
          <p:cNvGrpSpPr/>
          <p:nvPr/>
        </p:nvGrpSpPr>
        <p:grpSpPr>
          <a:xfrm>
            <a:off x="0" y="0"/>
            <a:ext cx="12192002" cy="541482"/>
            <a:chOff x="0" y="0"/>
            <a:chExt cx="12192002" cy="541482"/>
          </a:xfrm>
        </p:grpSpPr>
        <p:pic>
          <p:nvPicPr>
            <p:cNvPr id="3" name="Picture 2" descr="A picture containing shape&#10;&#10;Description automatically generated">
              <a:extLst>
                <a:ext uri="{FF2B5EF4-FFF2-40B4-BE49-F238E27FC236}">
                  <a16:creationId xmlns:a16="http://schemas.microsoft.com/office/drawing/2014/main" id="{B87FE9F4-A307-9EFF-6F4C-08B77A287D0B}"/>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FC0A8F04-A67F-DF91-871A-DF06664125B6}"/>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FC20F7BE-78DF-5486-68D5-E86A89C42A21}"/>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5" y="86075"/>
            <a:ext cx="5938345" cy="369332"/>
          </a:xfrm>
          <a:prstGeom prst="rect">
            <a:avLst/>
          </a:prstGeom>
          <a:noFill/>
        </p:spPr>
        <p:txBody>
          <a:bodyPr wrap="square" rtlCol="0">
            <a:spAutoFit/>
          </a:bodyPr>
          <a:lstStyle/>
          <a:p>
            <a:r>
              <a:rPr lang="en-US" dirty="0">
                <a:latin typeface="+mj-lt"/>
              </a:rPr>
              <a:t>How easy?</a:t>
            </a:r>
          </a:p>
        </p:txBody>
      </p:sp>
      <p:pic>
        <p:nvPicPr>
          <p:cNvPr id="11" name="Picture 10" descr="Chart, bar chart&#10;&#10;Description automatically generated">
            <a:extLst>
              <a:ext uri="{FF2B5EF4-FFF2-40B4-BE49-F238E27FC236}">
                <a16:creationId xmlns:a16="http://schemas.microsoft.com/office/drawing/2014/main" id="{3FEDA462-A06F-966F-B3AD-6EC7428FE8E2}"/>
              </a:ext>
            </a:extLst>
          </p:cNvPr>
          <p:cNvPicPr>
            <a:picLocks noChangeAspect="1"/>
          </p:cNvPicPr>
          <p:nvPr/>
        </p:nvPicPr>
        <p:blipFill>
          <a:blip r:embed="rId3"/>
          <a:stretch>
            <a:fillRect/>
          </a:stretch>
        </p:blipFill>
        <p:spPr>
          <a:xfrm>
            <a:off x="5522785" y="1627982"/>
            <a:ext cx="6345005" cy="3602034"/>
          </a:xfrm>
          <a:prstGeom prst="rect">
            <a:avLst/>
          </a:prstGeom>
        </p:spPr>
      </p:pic>
      <p:sp>
        <p:nvSpPr>
          <p:cNvPr id="13" name="TextBox 12">
            <a:extLst>
              <a:ext uri="{FF2B5EF4-FFF2-40B4-BE49-F238E27FC236}">
                <a16:creationId xmlns:a16="http://schemas.microsoft.com/office/drawing/2014/main" id="{FFDF3F63-E4CB-CDFF-4A9E-3E83A003C5B6}"/>
              </a:ext>
            </a:extLst>
          </p:cNvPr>
          <p:cNvSpPr txBox="1"/>
          <p:nvPr/>
        </p:nvSpPr>
        <p:spPr>
          <a:xfrm>
            <a:off x="7863254" y="6129718"/>
            <a:ext cx="7098322" cy="523220"/>
          </a:xfrm>
          <a:prstGeom prst="rect">
            <a:avLst/>
          </a:prstGeom>
          <a:noFill/>
        </p:spPr>
        <p:txBody>
          <a:bodyPr wrap="square">
            <a:spAutoFit/>
          </a:bodyPr>
          <a:lstStyle/>
          <a:p>
            <a:r>
              <a:rPr lang="en-US" sz="1400" dirty="0">
                <a:hlinkClick r:id="rId4"/>
              </a:rPr>
              <a:t>2022 Julia User Survey</a:t>
            </a:r>
            <a:endParaRPr lang="en-US" sz="1400" dirty="0"/>
          </a:p>
          <a:p>
            <a:r>
              <a:rPr lang="en-US" sz="1400" dirty="0">
                <a:hlinkClick r:id="rId5"/>
              </a:rPr>
              <a:t>Newsletter January 2022 - Julia Growth Statistics</a:t>
            </a:r>
            <a:r>
              <a:rPr lang="en-US" sz="1400" dirty="0"/>
              <a:t>/</a:t>
            </a:r>
          </a:p>
        </p:txBody>
      </p:sp>
      <p:pic>
        <p:nvPicPr>
          <p:cNvPr id="15" name="Picture 14" descr="Chart, line chart&#10;&#10;Description automatically generated">
            <a:extLst>
              <a:ext uri="{FF2B5EF4-FFF2-40B4-BE49-F238E27FC236}">
                <a16:creationId xmlns:a16="http://schemas.microsoft.com/office/drawing/2014/main" id="{B86667EF-C052-5F7F-21F9-9BC8C11A881B}"/>
              </a:ext>
            </a:extLst>
          </p:cNvPr>
          <p:cNvPicPr>
            <a:picLocks noChangeAspect="1"/>
          </p:cNvPicPr>
          <p:nvPr/>
        </p:nvPicPr>
        <p:blipFill>
          <a:blip r:embed="rId6"/>
          <a:stretch>
            <a:fillRect/>
          </a:stretch>
        </p:blipFill>
        <p:spPr>
          <a:xfrm>
            <a:off x="372137" y="1476619"/>
            <a:ext cx="4651038" cy="3904761"/>
          </a:xfrm>
          <a:prstGeom prst="rect">
            <a:avLst/>
          </a:prstGeom>
        </p:spPr>
      </p:pic>
    </p:spTree>
    <p:extLst>
      <p:ext uri="{BB962C8B-B14F-4D97-AF65-F5344CB8AC3E}">
        <p14:creationId xmlns:p14="http://schemas.microsoft.com/office/powerpoint/2010/main" val="293257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802E9C-96A3-E4AF-4733-A9AF84E22068}"/>
              </a:ext>
            </a:extLst>
          </p:cNvPr>
          <p:cNvGrpSpPr/>
          <p:nvPr/>
        </p:nvGrpSpPr>
        <p:grpSpPr>
          <a:xfrm>
            <a:off x="0" y="0"/>
            <a:ext cx="12192002" cy="541482"/>
            <a:chOff x="0" y="0"/>
            <a:chExt cx="12192002" cy="541482"/>
          </a:xfrm>
        </p:grpSpPr>
        <p:pic>
          <p:nvPicPr>
            <p:cNvPr id="3" name="Picture 2" descr="A picture containing shape&#10;&#10;Description automatically generated">
              <a:extLst>
                <a:ext uri="{FF2B5EF4-FFF2-40B4-BE49-F238E27FC236}">
                  <a16:creationId xmlns:a16="http://schemas.microsoft.com/office/drawing/2014/main" id="{B87FE9F4-A307-9EFF-6F4C-08B77A287D0B}"/>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FC0A8F04-A67F-DF91-871A-DF06664125B6}"/>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FC20F7BE-78DF-5486-68D5-E86A89C42A21}"/>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5" y="86075"/>
            <a:ext cx="5938345" cy="369332"/>
          </a:xfrm>
          <a:prstGeom prst="rect">
            <a:avLst/>
          </a:prstGeom>
          <a:noFill/>
        </p:spPr>
        <p:txBody>
          <a:bodyPr wrap="square" rtlCol="0">
            <a:spAutoFit/>
          </a:bodyPr>
          <a:lstStyle/>
          <a:p>
            <a:r>
              <a:rPr lang="en-US" dirty="0">
                <a:latin typeface="+mj-lt"/>
              </a:rPr>
              <a:t>Take a slow code, and make it better</a:t>
            </a:r>
          </a:p>
        </p:txBody>
      </p:sp>
      <p:pic>
        <p:nvPicPr>
          <p:cNvPr id="6" name="Online Media 5">
            <a:hlinkClick r:id="" action="ppaction://media"/>
            <a:extLst>
              <a:ext uri="{FF2B5EF4-FFF2-40B4-BE49-F238E27FC236}">
                <a16:creationId xmlns:a16="http://schemas.microsoft.com/office/drawing/2014/main" id="{2401CAB8-80CC-4F00-16D4-520EE12C7537}"/>
              </a:ext>
            </a:extLst>
          </p:cNvPr>
          <p:cNvPicPr>
            <a:picLocks noRot="1" noChangeAspect="1"/>
          </p:cNvPicPr>
          <p:nvPr>
            <a:videoFile r:link="rId1"/>
          </p:nvPr>
        </p:nvPicPr>
        <p:blipFill>
          <a:blip r:embed="rId4"/>
          <a:stretch>
            <a:fillRect/>
          </a:stretch>
        </p:blipFill>
        <p:spPr>
          <a:xfrm>
            <a:off x="3393211" y="1961173"/>
            <a:ext cx="5699871" cy="3220427"/>
          </a:xfrm>
          <a:prstGeom prst="rect">
            <a:avLst/>
          </a:prstGeom>
        </p:spPr>
      </p:pic>
    </p:spTree>
    <p:extLst>
      <p:ext uri="{BB962C8B-B14F-4D97-AF65-F5344CB8AC3E}">
        <p14:creationId xmlns:p14="http://schemas.microsoft.com/office/powerpoint/2010/main" val="27639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B2DCD9B-F519-1998-7D5B-816F8F71659C}"/>
              </a:ext>
            </a:extLst>
          </p:cNvPr>
          <p:cNvGrpSpPr/>
          <p:nvPr/>
        </p:nvGrpSpPr>
        <p:grpSpPr>
          <a:xfrm>
            <a:off x="0" y="0"/>
            <a:ext cx="12192002" cy="541482"/>
            <a:chOff x="0" y="0"/>
            <a:chExt cx="12192002" cy="541482"/>
          </a:xfrm>
        </p:grpSpPr>
        <p:pic>
          <p:nvPicPr>
            <p:cNvPr id="9" name="Picture 8" descr="A picture containing shape&#10;&#10;Description automatically generated">
              <a:extLst>
                <a:ext uri="{FF2B5EF4-FFF2-40B4-BE49-F238E27FC236}">
                  <a16:creationId xmlns:a16="http://schemas.microsoft.com/office/drawing/2014/main" id="{C21B18C2-36E0-1800-037C-B91EADCDA5C2}"/>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DC029D6-3834-F6DC-F869-927FDEA6DDC7}"/>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2139A33B-0ED9-0109-E0FB-D1E0BADFF026}"/>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5" y="86075"/>
            <a:ext cx="7588469" cy="369332"/>
          </a:xfrm>
          <a:prstGeom prst="rect">
            <a:avLst/>
          </a:prstGeom>
          <a:noFill/>
        </p:spPr>
        <p:txBody>
          <a:bodyPr wrap="square" rtlCol="0">
            <a:spAutoFit/>
          </a:bodyPr>
          <a:lstStyle/>
          <a:p>
            <a:r>
              <a:rPr lang="en-US" dirty="0">
                <a:latin typeface="+mj-lt"/>
              </a:rPr>
              <a:t>Basics, and two straight-forward performance tips – adding vectors</a:t>
            </a:r>
          </a:p>
        </p:txBody>
      </p:sp>
      <p:pic>
        <p:nvPicPr>
          <p:cNvPr id="13" name="Picture 12">
            <a:extLst>
              <a:ext uri="{FF2B5EF4-FFF2-40B4-BE49-F238E27FC236}">
                <a16:creationId xmlns:a16="http://schemas.microsoft.com/office/drawing/2014/main" id="{F9BD9281-04CE-1759-154E-97F5AFF0A0A3}"/>
              </a:ext>
            </a:extLst>
          </p:cNvPr>
          <p:cNvPicPr>
            <a:picLocks noChangeAspect="1"/>
          </p:cNvPicPr>
          <p:nvPr/>
        </p:nvPicPr>
        <p:blipFill>
          <a:blip r:embed="rId3"/>
          <a:stretch>
            <a:fillRect/>
          </a:stretch>
        </p:blipFill>
        <p:spPr>
          <a:xfrm>
            <a:off x="3134368" y="785612"/>
            <a:ext cx="5923263" cy="5818888"/>
          </a:xfrm>
          <a:prstGeom prst="rect">
            <a:avLst/>
          </a:prstGeom>
        </p:spPr>
      </p:pic>
    </p:spTree>
    <p:extLst>
      <p:ext uri="{BB962C8B-B14F-4D97-AF65-F5344CB8AC3E}">
        <p14:creationId xmlns:p14="http://schemas.microsoft.com/office/powerpoint/2010/main" val="3507774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E511298-0752-2DF4-B355-2FCE2BD2F513}"/>
              </a:ext>
            </a:extLst>
          </p:cNvPr>
          <p:cNvGrpSpPr/>
          <p:nvPr/>
        </p:nvGrpSpPr>
        <p:grpSpPr>
          <a:xfrm>
            <a:off x="0" y="0"/>
            <a:ext cx="12192002" cy="541482"/>
            <a:chOff x="0" y="0"/>
            <a:chExt cx="12192002" cy="541482"/>
          </a:xfrm>
        </p:grpSpPr>
        <p:pic>
          <p:nvPicPr>
            <p:cNvPr id="6" name="Picture 5" descr="A picture containing shape&#10;&#10;Description automatically generated">
              <a:extLst>
                <a:ext uri="{FF2B5EF4-FFF2-40B4-BE49-F238E27FC236}">
                  <a16:creationId xmlns:a16="http://schemas.microsoft.com/office/drawing/2014/main" id="{3E50EA80-29FF-3500-0967-9778FE1DCC77}"/>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70D5840-4B9D-141C-CB37-70C7877A4F13}"/>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3B1515B-6364-8047-53F9-D0107028174C}"/>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5" y="111275"/>
            <a:ext cx="8303173" cy="369332"/>
          </a:xfrm>
          <a:prstGeom prst="rect">
            <a:avLst/>
          </a:prstGeom>
          <a:noFill/>
        </p:spPr>
        <p:txBody>
          <a:bodyPr wrap="square" rtlCol="0">
            <a:spAutoFit/>
          </a:bodyPr>
          <a:lstStyle/>
          <a:p>
            <a:r>
              <a:rPr lang="en-US" dirty="0">
                <a:latin typeface="+mj-lt"/>
              </a:rPr>
              <a:t>Basics, and two straight-forward performance tips – allocations</a:t>
            </a:r>
          </a:p>
        </p:txBody>
      </p:sp>
      <p:pic>
        <p:nvPicPr>
          <p:cNvPr id="2" name="Picture 1" descr="Graphical user interface, text, application&#10;&#10;Description automatically generated">
            <a:extLst>
              <a:ext uri="{FF2B5EF4-FFF2-40B4-BE49-F238E27FC236}">
                <a16:creationId xmlns:a16="http://schemas.microsoft.com/office/drawing/2014/main" id="{3D79013F-2AB3-454D-73A1-305E6039EF8F}"/>
              </a:ext>
            </a:extLst>
          </p:cNvPr>
          <p:cNvPicPr>
            <a:picLocks noChangeAspect="1"/>
          </p:cNvPicPr>
          <p:nvPr/>
        </p:nvPicPr>
        <p:blipFill>
          <a:blip r:embed="rId3"/>
          <a:stretch>
            <a:fillRect/>
          </a:stretch>
        </p:blipFill>
        <p:spPr>
          <a:xfrm>
            <a:off x="1408981" y="789064"/>
            <a:ext cx="7772400" cy="5683636"/>
          </a:xfrm>
          <a:prstGeom prst="rect">
            <a:avLst/>
          </a:prstGeom>
        </p:spPr>
      </p:pic>
      <p:sp>
        <p:nvSpPr>
          <p:cNvPr id="3" name="TextBox 2">
            <a:extLst>
              <a:ext uri="{FF2B5EF4-FFF2-40B4-BE49-F238E27FC236}">
                <a16:creationId xmlns:a16="http://schemas.microsoft.com/office/drawing/2014/main" id="{843718A3-D7CB-9217-D09D-D6954D031DE8}"/>
              </a:ext>
            </a:extLst>
          </p:cNvPr>
          <p:cNvSpPr txBox="1"/>
          <p:nvPr/>
        </p:nvSpPr>
        <p:spPr>
          <a:xfrm>
            <a:off x="8908112" y="5817475"/>
            <a:ext cx="2905112" cy="646331"/>
          </a:xfrm>
          <a:prstGeom prst="rect">
            <a:avLst/>
          </a:prstGeom>
          <a:solidFill>
            <a:schemeClr val="bg2"/>
          </a:solidFill>
          <a:ln>
            <a:solidFill>
              <a:schemeClr val="tx1"/>
            </a:solidFill>
          </a:ln>
        </p:spPr>
        <p:txBody>
          <a:bodyPr wrap="square" rtlCol="0">
            <a:spAutoFit/>
          </a:bodyPr>
          <a:lstStyle/>
          <a:p>
            <a:r>
              <a:rPr lang="en-US" i="1" dirty="0">
                <a:solidFill>
                  <a:srgbClr val="FF0000"/>
                </a:solidFill>
              </a:rPr>
              <a:t>Performance tip 1: Reduce allocations / pre-allocate</a:t>
            </a:r>
            <a:endParaRPr lang="en-US" dirty="0">
              <a:solidFill>
                <a:srgbClr val="FF0000"/>
              </a:solidFill>
            </a:endParaRPr>
          </a:p>
        </p:txBody>
      </p:sp>
    </p:spTree>
    <p:extLst>
      <p:ext uri="{BB962C8B-B14F-4D97-AF65-F5344CB8AC3E}">
        <p14:creationId xmlns:p14="http://schemas.microsoft.com/office/powerpoint/2010/main" val="162142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EF253D-2C33-B899-4D7E-22EA32E988CC}"/>
              </a:ext>
            </a:extLst>
          </p:cNvPr>
          <p:cNvGrpSpPr/>
          <p:nvPr/>
        </p:nvGrpSpPr>
        <p:grpSpPr>
          <a:xfrm>
            <a:off x="0" y="0"/>
            <a:ext cx="12192002" cy="541482"/>
            <a:chOff x="0" y="0"/>
            <a:chExt cx="12192002" cy="541482"/>
          </a:xfrm>
        </p:grpSpPr>
        <p:pic>
          <p:nvPicPr>
            <p:cNvPr id="7" name="Picture 6" descr="A picture containing shape&#10;&#10;Description automatically generated">
              <a:extLst>
                <a:ext uri="{FF2B5EF4-FFF2-40B4-BE49-F238E27FC236}">
                  <a16:creationId xmlns:a16="http://schemas.microsoft.com/office/drawing/2014/main" id="{7764AF25-FE45-0B25-01D5-0674250E8D91}"/>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5A8E53C5-1430-CD19-3AB1-6EBA3F7A558C}"/>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913D371B-2647-ACE5-C311-827251C45D7D}"/>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5" y="86075"/>
            <a:ext cx="7420304" cy="369332"/>
          </a:xfrm>
          <a:prstGeom prst="rect">
            <a:avLst/>
          </a:prstGeom>
          <a:noFill/>
        </p:spPr>
        <p:txBody>
          <a:bodyPr wrap="square" rtlCol="0">
            <a:spAutoFit/>
          </a:bodyPr>
          <a:lstStyle/>
          <a:p>
            <a:r>
              <a:rPr lang="en-US" dirty="0">
                <a:latin typeface="+mj-lt"/>
              </a:rPr>
              <a:t>Basics, and two straight-forward performance tips – scaled vector addition</a:t>
            </a:r>
          </a:p>
        </p:txBody>
      </p:sp>
      <p:pic>
        <p:nvPicPr>
          <p:cNvPr id="13" name="Picture 12">
            <a:extLst>
              <a:ext uri="{FF2B5EF4-FFF2-40B4-BE49-F238E27FC236}">
                <a16:creationId xmlns:a16="http://schemas.microsoft.com/office/drawing/2014/main" id="{EC8DAE0A-A424-0DFE-5124-F25309074D3A}"/>
              </a:ext>
            </a:extLst>
          </p:cNvPr>
          <p:cNvPicPr>
            <a:picLocks noChangeAspect="1"/>
          </p:cNvPicPr>
          <p:nvPr/>
        </p:nvPicPr>
        <p:blipFill>
          <a:blip r:embed="rId3"/>
          <a:stretch>
            <a:fillRect/>
          </a:stretch>
        </p:blipFill>
        <p:spPr>
          <a:xfrm>
            <a:off x="2498024" y="759853"/>
            <a:ext cx="6901661" cy="5843742"/>
          </a:xfrm>
          <a:prstGeom prst="rect">
            <a:avLst/>
          </a:prstGeom>
        </p:spPr>
      </p:pic>
    </p:spTree>
    <p:extLst>
      <p:ext uri="{BB962C8B-B14F-4D97-AF65-F5344CB8AC3E}">
        <p14:creationId xmlns:p14="http://schemas.microsoft.com/office/powerpoint/2010/main" val="33829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696DD9-EE00-15E6-847A-6FDA050F582B}"/>
              </a:ext>
            </a:extLst>
          </p:cNvPr>
          <p:cNvGrpSpPr/>
          <p:nvPr/>
        </p:nvGrpSpPr>
        <p:grpSpPr>
          <a:xfrm>
            <a:off x="0" y="0"/>
            <a:ext cx="12192002" cy="541482"/>
            <a:chOff x="0" y="0"/>
            <a:chExt cx="12192002" cy="541482"/>
          </a:xfrm>
        </p:grpSpPr>
        <p:pic>
          <p:nvPicPr>
            <p:cNvPr id="7" name="Picture 6" descr="A picture containing shape&#10;&#10;Description automatically generated">
              <a:extLst>
                <a:ext uri="{FF2B5EF4-FFF2-40B4-BE49-F238E27FC236}">
                  <a16:creationId xmlns:a16="http://schemas.microsoft.com/office/drawing/2014/main" id="{15360B29-1DAA-825B-BEC3-E45D138DFE3E}"/>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D27A4D5E-6F5B-8167-7B73-3B87FC7E5EA5}"/>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E2F4831-13F8-E9E5-F8C2-30CCC4764B6F}"/>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CD8524D5-FFC4-60E3-FE6D-38F74CDE13FA}"/>
              </a:ext>
            </a:extLst>
          </p:cNvPr>
          <p:cNvSpPr txBox="1"/>
          <p:nvPr/>
        </p:nvSpPr>
        <p:spPr>
          <a:xfrm>
            <a:off x="157656" y="75477"/>
            <a:ext cx="5938345" cy="369332"/>
          </a:xfrm>
          <a:prstGeom prst="rect">
            <a:avLst/>
          </a:prstGeom>
          <a:noFill/>
        </p:spPr>
        <p:txBody>
          <a:bodyPr wrap="square" rtlCol="0">
            <a:spAutoFit/>
          </a:bodyPr>
          <a:lstStyle/>
          <a:p>
            <a:r>
              <a:rPr lang="en-US" dirty="0">
                <a:latin typeface="+mj-lt"/>
              </a:rPr>
              <a:t>Basics, and two straight-forward performance tips</a:t>
            </a:r>
          </a:p>
        </p:txBody>
      </p:sp>
      <p:pic>
        <p:nvPicPr>
          <p:cNvPr id="4" name="Picture 3" descr="Text&#10;&#10;Description automatically generated">
            <a:extLst>
              <a:ext uri="{FF2B5EF4-FFF2-40B4-BE49-F238E27FC236}">
                <a16:creationId xmlns:a16="http://schemas.microsoft.com/office/drawing/2014/main" id="{2FC6AD9F-902D-5EC3-FC1B-5581D2E97A69}"/>
              </a:ext>
            </a:extLst>
          </p:cNvPr>
          <p:cNvPicPr>
            <a:picLocks noChangeAspect="1"/>
          </p:cNvPicPr>
          <p:nvPr/>
        </p:nvPicPr>
        <p:blipFill>
          <a:blip r:embed="rId3"/>
          <a:stretch>
            <a:fillRect/>
          </a:stretch>
        </p:blipFill>
        <p:spPr>
          <a:xfrm>
            <a:off x="1517650" y="906474"/>
            <a:ext cx="7772400" cy="5045052"/>
          </a:xfrm>
          <a:prstGeom prst="rect">
            <a:avLst/>
          </a:prstGeom>
        </p:spPr>
      </p:pic>
      <p:sp>
        <p:nvSpPr>
          <p:cNvPr id="2" name="TextBox 1">
            <a:extLst>
              <a:ext uri="{FF2B5EF4-FFF2-40B4-BE49-F238E27FC236}">
                <a16:creationId xmlns:a16="http://schemas.microsoft.com/office/drawing/2014/main" id="{EFF7F1F5-FE84-64A1-8D92-62D183213E79}"/>
              </a:ext>
            </a:extLst>
          </p:cNvPr>
          <p:cNvSpPr txBox="1"/>
          <p:nvPr/>
        </p:nvSpPr>
        <p:spPr>
          <a:xfrm>
            <a:off x="8884261" y="5628360"/>
            <a:ext cx="2905112" cy="646331"/>
          </a:xfrm>
          <a:prstGeom prst="rect">
            <a:avLst/>
          </a:prstGeom>
          <a:solidFill>
            <a:schemeClr val="bg2"/>
          </a:solidFill>
          <a:ln>
            <a:solidFill>
              <a:schemeClr val="tx1"/>
            </a:solidFill>
          </a:ln>
        </p:spPr>
        <p:txBody>
          <a:bodyPr wrap="square" rtlCol="0">
            <a:spAutoFit/>
          </a:bodyPr>
          <a:lstStyle/>
          <a:p>
            <a:r>
              <a:rPr lang="en-US" i="1" dirty="0">
                <a:solidFill>
                  <a:srgbClr val="FF0000"/>
                </a:solidFill>
              </a:rPr>
              <a:t>Performance tip 2: Be very careful with global variables</a:t>
            </a:r>
            <a:endParaRPr lang="en-US" dirty="0">
              <a:solidFill>
                <a:srgbClr val="FF0000"/>
              </a:solidFill>
            </a:endParaRPr>
          </a:p>
        </p:txBody>
      </p:sp>
    </p:spTree>
    <p:extLst>
      <p:ext uri="{BB962C8B-B14F-4D97-AF65-F5344CB8AC3E}">
        <p14:creationId xmlns:p14="http://schemas.microsoft.com/office/powerpoint/2010/main" val="80890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AFC4B27-917F-170D-2FE6-E4D4B03700B6}"/>
              </a:ext>
            </a:extLst>
          </p:cNvPr>
          <p:cNvGrpSpPr/>
          <p:nvPr/>
        </p:nvGrpSpPr>
        <p:grpSpPr>
          <a:xfrm>
            <a:off x="0" y="0"/>
            <a:ext cx="12192002" cy="541482"/>
            <a:chOff x="0" y="0"/>
            <a:chExt cx="12192002" cy="541482"/>
          </a:xfrm>
        </p:grpSpPr>
        <p:pic>
          <p:nvPicPr>
            <p:cNvPr id="14" name="Picture 13" descr="A picture containing shape&#10;&#10;Description automatically generated">
              <a:extLst>
                <a:ext uri="{FF2B5EF4-FFF2-40B4-BE49-F238E27FC236}">
                  <a16:creationId xmlns:a16="http://schemas.microsoft.com/office/drawing/2014/main" id="{18EE0D2D-6962-574F-8742-CC0F1E17E8A2}"/>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21129E9A-9F49-769D-57C7-0895FEF4FFB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E1B549CC-A814-E909-8E5C-7A514BAC19D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90F37E63-11EC-9CD3-65D0-9A51D52084F7}"/>
              </a:ext>
            </a:extLst>
          </p:cNvPr>
          <p:cNvSpPr txBox="1"/>
          <p:nvPr/>
        </p:nvSpPr>
        <p:spPr>
          <a:xfrm>
            <a:off x="73572" y="86075"/>
            <a:ext cx="10836166" cy="341632"/>
          </a:xfrm>
          <a:prstGeom prst="rect">
            <a:avLst/>
          </a:prstGeom>
          <a:noFill/>
        </p:spPr>
        <p:txBody>
          <a:bodyPr wrap="square">
            <a:spAutoFit/>
          </a:bodyPr>
          <a:lstStyle/>
          <a:p>
            <a:pPr>
              <a:lnSpc>
                <a:spcPct val="90000"/>
              </a:lnSpc>
              <a:spcBef>
                <a:spcPct val="0"/>
              </a:spcBef>
            </a:pPr>
            <a:r>
              <a:rPr lang="en-GB" dirty="0">
                <a:latin typeface="+mj-lt"/>
              </a:rPr>
              <a:t>What is contingency?</a:t>
            </a:r>
            <a:endParaRPr lang="en-US" dirty="0">
              <a:latin typeface="+mj-lt"/>
            </a:endParaRPr>
          </a:p>
        </p:txBody>
      </p:sp>
      <p:sp>
        <p:nvSpPr>
          <p:cNvPr id="17" name="TextBox 16">
            <a:extLst>
              <a:ext uri="{FF2B5EF4-FFF2-40B4-BE49-F238E27FC236}">
                <a16:creationId xmlns:a16="http://schemas.microsoft.com/office/drawing/2014/main" id="{06578DAD-02F1-911A-FEA8-943EBE03D65F}"/>
              </a:ext>
            </a:extLst>
          </p:cNvPr>
          <p:cNvSpPr txBox="1"/>
          <p:nvPr/>
        </p:nvSpPr>
        <p:spPr>
          <a:xfrm>
            <a:off x="513187" y="1123416"/>
            <a:ext cx="11459919" cy="3139321"/>
          </a:xfrm>
          <a:prstGeom prst="rect">
            <a:avLst/>
          </a:prstGeom>
          <a:noFill/>
        </p:spPr>
        <p:txBody>
          <a:bodyPr wrap="square" rtlCol="0">
            <a:spAutoFit/>
          </a:bodyPr>
          <a:lstStyle/>
          <a:p>
            <a:pPr marL="285750" indent="-285750">
              <a:buFont typeface="Arial" panose="020B0604020202020204" pitchFamily="34" charset="0"/>
              <a:buChar char="•"/>
            </a:pPr>
            <a:r>
              <a:rPr lang="en-GB" b="0" i="0" dirty="0">
                <a:solidFill>
                  <a:srgbClr val="000000"/>
                </a:solidFill>
                <a:effectLst/>
                <a:latin typeface="Open Sans" panose="020B0606030504020204" pitchFamily="34" charset="0"/>
              </a:rPr>
              <a:t>Chance events that shaped human history:</a:t>
            </a:r>
          </a:p>
          <a:p>
            <a:pPr marL="742950" lvl="1" indent="-285750">
              <a:buFont typeface="Arial" panose="020B0604020202020204" pitchFamily="34" charset="0"/>
              <a:buChar char="•"/>
            </a:pPr>
            <a:r>
              <a:rPr lang="en-GB" b="0" i="0" dirty="0">
                <a:solidFill>
                  <a:srgbClr val="000000"/>
                </a:solidFill>
                <a:effectLst/>
                <a:latin typeface="Open Sans" panose="020B0606030504020204" pitchFamily="34" charset="0"/>
              </a:rPr>
              <a:t>Extinction of the dinosaurs </a:t>
            </a:r>
          </a:p>
          <a:p>
            <a:pPr marL="742950" lvl="1" indent="-285750">
              <a:buFont typeface="Arial" panose="020B0604020202020204" pitchFamily="34" charset="0"/>
              <a:buChar char="•"/>
            </a:pPr>
            <a:r>
              <a:rPr lang="en-GB" dirty="0">
                <a:solidFill>
                  <a:srgbClr val="000000"/>
                </a:solidFill>
                <a:latin typeface="Open Sans" panose="020B0606030504020204" pitchFamily="34" charset="0"/>
              </a:rPr>
              <a:t>Rejection of Hitler from art school</a:t>
            </a:r>
            <a:endParaRPr lang="en-GB" b="0" i="0" dirty="0">
              <a:solidFill>
                <a:srgbClr val="000000"/>
              </a:solidFill>
              <a:effectLst/>
              <a:latin typeface="Open Sans" panose="020B0606030504020204" pitchFamily="34" charset="0"/>
            </a:endParaRPr>
          </a:p>
          <a:p>
            <a:pPr marL="742950" lvl="1" indent="-285750">
              <a:buFont typeface="Arial" panose="020B0604020202020204" pitchFamily="34" charset="0"/>
              <a:buChar char="•"/>
            </a:pPr>
            <a:r>
              <a:rPr lang="en-GB" dirty="0">
                <a:solidFill>
                  <a:srgbClr val="000000"/>
                </a:solidFill>
                <a:latin typeface="Open Sans" panose="020B0606030504020204" pitchFamily="34" charset="0"/>
              </a:rPr>
              <a:t>Meeting my wife</a:t>
            </a:r>
          </a:p>
          <a:p>
            <a:pPr marL="285750" indent="-285750">
              <a:buFont typeface="Arial" panose="020B0604020202020204" pitchFamily="34" charset="0"/>
              <a:buChar char="•"/>
            </a:pPr>
            <a:endParaRPr lang="en-GB" dirty="0">
              <a:solidFill>
                <a:srgbClr val="000000"/>
              </a:solidFill>
              <a:latin typeface="Open Sans" panose="020B0606030504020204" pitchFamily="34" charset="0"/>
            </a:endParaRPr>
          </a:p>
          <a:p>
            <a:pPr marL="285750" indent="-285750">
              <a:buFont typeface="Arial" panose="020B0604020202020204" pitchFamily="34" charset="0"/>
              <a:buChar char="•"/>
            </a:pPr>
            <a:r>
              <a:rPr lang="en-GB" b="0" i="1" dirty="0">
                <a:solidFill>
                  <a:srgbClr val="000000"/>
                </a:solidFill>
                <a:effectLst/>
                <a:latin typeface="Open Sans" panose="020B0606030504020204" pitchFamily="34" charset="0"/>
              </a:rPr>
              <a:t>Contingency</a:t>
            </a:r>
            <a:r>
              <a:rPr lang="en-GB" b="0" i="0" dirty="0">
                <a:solidFill>
                  <a:srgbClr val="000000"/>
                </a:solidFill>
                <a:effectLst/>
                <a:latin typeface="Open Sans" panose="020B0606030504020204" pitchFamily="34" charset="0"/>
              </a:rPr>
              <a:t>, philosopher John Beatty has written, essentially means that history matters “when a particular future depends on a particular past that was not bound to happen, but did.”</a:t>
            </a:r>
          </a:p>
          <a:p>
            <a:pPr marL="285750" indent="-285750">
              <a:buFont typeface="Arial" panose="020B0604020202020204" pitchFamily="34" charset="0"/>
              <a:buChar char="•"/>
            </a:pPr>
            <a:endParaRPr lang="en-GB" dirty="0">
              <a:solidFill>
                <a:srgbClr val="000000"/>
              </a:solidFill>
              <a:latin typeface="Open Sans" panose="020B0606030504020204" pitchFamily="34" charset="0"/>
            </a:endParaRPr>
          </a:p>
          <a:p>
            <a:pPr marL="285750" indent="-285750">
              <a:buFont typeface="Arial" panose="020B0604020202020204" pitchFamily="34" charset="0"/>
              <a:buChar char="•"/>
            </a:pPr>
            <a:r>
              <a:rPr lang="en-GB" dirty="0">
                <a:solidFill>
                  <a:srgbClr val="000000"/>
                </a:solidFill>
                <a:latin typeface="Open Sans" panose="020B0606030504020204" pitchFamily="34" charset="0"/>
              </a:rPr>
              <a:t>Question: To what extinct is natural evolution subject to contingent forces? Is it path dependent?</a:t>
            </a:r>
          </a:p>
          <a:p>
            <a:pPr marL="285750" indent="-285750">
              <a:buFont typeface="Arial" panose="020B0604020202020204" pitchFamily="34" charset="0"/>
              <a:buChar char="•"/>
            </a:pPr>
            <a:endParaRPr lang="en-GB" dirty="0">
              <a:solidFill>
                <a:srgbClr val="000000"/>
              </a:solidFill>
              <a:latin typeface="Open Sans" panose="020B0606030504020204" pitchFamily="34" charset="0"/>
            </a:endParaRPr>
          </a:p>
          <a:p>
            <a:pPr marL="285750" indent="-285750">
              <a:buFont typeface="Arial" panose="020B0604020202020204" pitchFamily="34" charset="0"/>
              <a:buChar char="•"/>
            </a:pPr>
            <a:r>
              <a:rPr lang="en-GB" dirty="0">
                <a:solidFill>
                  <a:srgbClr val="000000"/>
                </a:solidFill>
                <a:latin typeface="Open Sans" panose="020B0606030504020204" pitchFamily="34" charset="0"/>
              </a:rPr>
              <a:t>What if we could replay the “tape of life”?  </a:t>
            </a:r>
            <a:endParaRPr lang="en-US" dirty="0"/>
          </a:p>
        </p:txBody>
      </p:sp>
      <p:sp>
        <p:nvSpPr>
          <p:cNvPr id="19" name="TextBox 18">
            <a:extLst>
              <a:ext uri="{FF2B5EF4-FFF2-40B4-BE49-F238E27FC236}">
                <a16:creationId xmlns:a16="http://schemas.microsoft.com/office/drawing/2014/main" id="{3B1E208F-F793-749F-D888-F5AD5894674B}"/>
              </a:ext>
            </a:extLst>
          </p:cNvPr>
          <p:cNvSpPr txBox="1"/>
          <p:nvPr/>
        </p:nvSpPr>
        <p:spPr>
          <a:xfrm>
            <a:off x="2255476" y="4737794"/>
            <a:ext cx="7681048" cy="1200329"/>
          </a:xfrm>
          <a:prstGeom prst="rect">
            <a:avLst/>
          </a:prstGeom>
          <a:solidFill>
            <a:schemeClr val="bg2"/>
          </a:solidFill>
          <a:ln>
            <a:solidFill>
              <a:schemeClr val="tx1"/>
            </a:solidFill>
          </a:ln>
        </p:spPr>
        <p:txBody>
          <a:bodyPr wrap="square">
            <a:spAutoFit/>
          </a:bodyPr>
          <a:lstStyle/>
          <a:p>
            <a:r>
              <a:rPr lang="en-US" dirty="0">
                <a:solidFill>
                  <a:srgbClr val="000000"/>
                </a:solidFill>
                <a:latin typeface="Open Sans" panose="020B0606030504020204" pitchFamily="34" charset="0"/>
              </a:rPr>
              <a:t>“Replay the tape a million times...and I doubt that anything like Homo sapiens would ever evolve again.”</a:t>
            </a:r>
          </a:p>
          <a:p>
            <a:endParaRPr lang="en-US" dirty="0">
              <a:solidFill>
                <a:srgbClr val="000000"/>
              </a:solidFill>
              <a:latin typeface="Open Sans" panose="020B0606030504020204" pitchFamily="34" charset="0"/>
            </a:endParaRPr>
          </a:p>
          <a:p>
            <a:r>
              <a:rPr lang="en-US" dirty="0">
                <a:solidFill>
                  <a:srgbClr val="000000"/>
                </a:solidFill>
                <a:latin typeface="Open Sans" panose="020B0606030504020204" pitchFamily="34" charset="0"/>
              </a:rPr>
              <a:t> Stephen Jay Gould, </a:t>
            </a:r>
            <a:r>
              <a:rPr lang="en-US" i="1" dirty="0">
                <a:solidFill>
                  <a:srgbClr val="000000"/>
                </a:solidFill>
                <a:latin typeface="Open Sans" panose="020B0606030504020204" pitchFamily="34" charset="0"/>
              </a:rPr>
              <a:t>Wonderful Life</a:t>
            </a:r>
          </a:p>
        </p:txBody>
      </p:sp>
    </p:spTree>
    <p:extLst>
      <p:ext uri="{BB962C8B-B14F-4D97-AF65-F5344CB8AC3E}">
        <p14:creationId xmlns:p14="http://schemas.microsoft.com/office/powerpoint/2010/main" val="653134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080227F-1C6F-F867-25F1-C29534FC3EA7}"/>
              </a:ext>
            </a:extLst>
          </p:cNvPr>
          <p:cNvGrpSpPr/>
          <p:nvPr/>
        </p:nvGrpSpPr>
        <p:grpSpPr>
          <a:xfrm>
            <a:off x="0" y="0"/>
            <a:ext cx="12192002" cy="541482"/>
            <a:chOff x="0" y="0"/>
            <a:chExt cx="12192002" cy="541482"/>
          </a:xfrm>
        </p:grpSpPr>
        <p:pic>
          <p:nvPicPr>
            <p:cNvPr id="40" name="Picture 39" descr="A picture containing shape&#10;&#10;Description automatically generated">
              <a:extLst>
                <a:ext uri="{FF2B5EF4-FFF2-40B4-BE49-F238E27FC236}">
                  <a16:creationId xmlns:a16="http://schemas.microsoft.com/office/drawing/2014/main" id="{1C9101EA-EFA0-ED9A-9D6A-B181E79910E6}"/>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5E6403F8-712B-C6E7-E51C-5C6AC0CAFE7C}"/>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42" name="Picture 41" descr="A picture containing shape&#10;&#10;Description automatically generated">
              <a:extLst>
                <a:ext uri="{FF2B5EF4-FFF2-40B4-BE49-F238E27FC236}">
                  <a16:creationId xmlns:a16="http://schemas.microsoft.com/office/drawing/2014/main" id="{8FFA6AC8-4423-B55C-0A3A-6A714D93BCE0}"/>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153586" y="86075"/>
            <a:ext cx="11884831" cy="369332"/>
          </a:xfrm>
          <a:prstGeom prst="rect">
            <a:avLst/>
          </a:prstGeom>
          <a:noFill/>
        </p:spPr>
        <p:txBody>
          <a:bodyPr wrap="square" rtlCol="0">
            <a:spAutoFit/>
          </a:bodyPr>
          <a:lstStyle/>
          <a:p>
            <a:r>
              <a:rPr lang="en-US" dirty="0"/>
              <a:t>Key design feature #1 : automatic compilation of user code to LLVM (</a:t>
            </a:r>
            <a:r>
              <a:rPr lang="en-GB" b="1" i="0" dirty="0">
                <a:solidFill>
                  <a:srgbClr val="262626"/>
                </a:solidFill>
                <a:effectLst/>
                <a:latin typeface="Georgia" panose="02040502050405020303" pitchFamily="18" charset="0"/>
              </a:rPr>
              <a:t>L</a:t>
            </a:r>
            <a:r>
              <a:rPr lang="en-GB" b="0" i="0" dirty="0">
                <a:solidFill>
                  <a:srgbClr val="262626"/>
                </a:solidFill>
                <a:effectLst/>
                <a:latin typeface="Georgia" panose="02040502050405020303" pitchFamily="18" charset="0"/>
              </a:rPr>
              <a:t>ow </a:t>
            </a:r>
            <a:r>
              <a:rPr lang="en-GB" b="1" i="0" dirty="0">
                <a:solidFill>
                  <a:srgbClr val="262626"/>
                </a:solidFill>
                <a:effectLst/>
                <a:latin typeface="Georgia" panose="02040502050405020303" pitchFamily="18" charset="0"/>
              </a:rPr>
              <a:t>L</a:t>
            </a:r>
            <a:r>
              <a:rPr lang="en-GB" b="0" i="0" dirty="0">
                <a:solidFill>
                  <a:srgbClr val="262626"/>
                </a:solidFill>
                <a:effectLst/>
                <a:latin typeface="Georgia" panose="02040502050405020303" pitchFamily="18" charset="0"/>
              </a:rPr>
              <a:t>evel </a:t>
            </a:r>
            <a:r>
              <a:rPr lang="en-GB" b="1" i="0" dirty="0">
                <a:solidFill>
                  <a:srgbClr val="262626"/>
                </a:solidFill>
                <a:effectLst/>
                <a:latin typeface="Georgia" panose="02040502050405020303" pitchFamily="18" charset="0"/>
              </a:rPr>
              <a:t>V</a:t>
            </a:r>
            <a:r>
              <a:rPr lang="en-GB" b="0" i="0" dirty="0">
                <a:solidFill>
                  <a:srgbClr val="262626"/>
                </a:solidFill>
                <a:effectLst/>
                <a:latin typeface="Georgia" panose="02040502050405020303" pitchFamily="18" charset="0"/>
              </a:rPr>
              <a:t>irtual </a:t>
            </a:r>
            <a:r>
              <a:rPr lang="en-GB" b="1" i="0" dirty="0">
                <a:solidFill>
                  <a:srgbClr val="262626"/>
                </a:solidFill>
                <a:effectLst/>
                <a:latin typeface="Georgia" panose="02040502050405020303" pitchFamily="18" charset="0"/>
              </a:rPr>
              <a:t>M</a:t>
            </a:r>
            <a:r>
              <a:rPr lang="en-GB" b="0" i="0" dirty="0">
                <a:solidFill>
                  <a:srgbClr val="262626"/>
                </a:solidFill>
                <a:effectLst/>
                <a:latin typeface="Georgia" panose="02040502050405020303" pitchFamily="18" charset="0"/>
              </a:rPr>
              <a:t>achine) </a:t>
            </a:r>
            <a:endParaRPr lang="en-US" dirty="0"/>
          </a:p>
        </p:txBody>
      </p:sp>
      <p:sp>
        <p:nvSpPr>
          <p:cNvPr id="36" name="TextBox 35">
            <a:extLst>
              <a:ext uri="{FF2B5EF4-FFF2-40B4-BE49-F238E27FC236}">
                <a16:creationId xmlns:a16="http://schemas.microsoft.com/office/drawing/2014/main" id="{E235D12D-E8F5-1882-1B90-2409001C29C8}"/>
              </a:ext>
            </a:extLst>
          </p:cNvPr>
          <p:cNvSpPr txBox="1"/>
          <p:nvPr/>
        </p:nvSpPr>
        <p:spPr>
          <a:xfrm>
            <a:off x="4584907" y="6298729"/>
            <a:ext cx="8766493" cy="338554"/>
          </a:xfrm>
          <a:prstGeom prst="rect">
            <a:avLst/>
          </a:prstGeom>
          <a:noFill/>
        </p:spPr>
        <p:txBody>
          <a:bodyPr wrap="square" rtlCol="0">
            <a:spAutoFit/>
          </a:bodyPr>
          <a:lstStyle/>
          <a:p>
            <a:r>
              <a:rPr lang="en-US" sz="1600" i="1" dirty="0"/>
              <a:t>This paradigm offers significant speedup over Python, at the cost of ‘warmup’ time</a:t>
            </a:r>
          </a:p>
        </p:txBody>
      </p:sp>
      <p:pic>
        <p:nvPicPr>
          <p:cNvPr id="38" name="Picture 37" descr="Text&#10;&#10;Description automatically generated">
            <a:extLst>
              <a:ext uri="{FF2B5EF4-FFF2-40B4-BE49-F238E27FC236}">
                <a16:creationId xmlns:a16="http://schemas.microsoft.com/office/drawing/2014/main" id="{28423515-E210-FB66-4BF3-EF8ACB3025FA}"/>
              </a:ext>
            </a:extLst>
          </p:cNvPr>
          <p:cNvPicPr>
            <a:picLocks noChangeAspect="1"/>
          </p:cNvPicPr>
          <p:nvPr/>
        </p:nvPicPr>
        <p:blipFill>
          <a:blip r:embed="rId4"/>
          <a:stretch>
            <a:fillRect/>
          </a:stretch>
        </p:blipFill>
        <p:spPr>
          <a:xfrm>
            <a:off x="1486652" y="818504"/>
            <a:ext cx="6006725" cy="5220992"/>
          </a:xfrm>
          <a:prstGeom prst="rect">
            <a:avLst/>
          </a:prstGeom>
        </p:spPr>
      </p:pic>
    </p:spTree>
    <p:extLst>
      <p:ext uri="{BB962C8B-B14F-4D97-AF65-F5344CB8AC3E}">
        <p14:creationId xmlns:p14="http://schemas.microsoft.com/office/powerpoint/2010/main" val="481062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D5496DF-56D0-BE55-9478-FE072E1831DA}"/>
              </a:ext>
            </a:extLst>
          </p:cNvPr>
          <p:cNvGrpSpPr/>
          <p:nvPr/>
        </p:nvGrpSpPr>
        <p:grpSpPr>
          <a:xfrm>
            <a:off x="0" y="0"/>
            <a:ext cx="12192002" cy="541482"/>
            <a:chOff x="0" y="0"/>
            <a:chExt cx="12192002" cy="541482"/>
          </a:xfrm>
        </p:grpSpPr>
        <p:pic>
          <p:nvPicPr>
            <p:cNvPr id="26" name="Picture 25" descr="A picture containing shape&#10;&#10;Description automatically generated">
              <a:extLst>
                <a:ext uri="{FF2B5EF4-FFF2-40B4-BE49-F238E27FC236}">
                  <a16:creationId xmlns:a16="http://schemas.microsoft.com/office/drawing/2014/main" id="{8B7A0E76-841A-CE5D-0DB6-0C95838E5CF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52EFD682-4588-DF38-9BF5-8A20972369D4}"/>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8DBAC5C2-10BB-F21E-2098-562913AFDEFD}"/>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157655" y="99689"/>
            <a:ext cx="5938345" cy="369332"/>
          </a:xfrm>
          <a:prstGeom prst="rect">
            <a:avLst/>
          </a:prstGeom>
          <a:noFill/>
        </p:spPr>
        <p:txBody>
          <a:bodyPr wrap="square" rtlCol="0">
            <a:spAutoFit/>
          </a:bodyPr>
          <a:lstStyle/>
          <a:p>
            <a:r>
              <a:rPr lang="en-US" dirty="0"/>
              <a:t>Key design feature #2 : multiple dispatch</a:t>
            </a:r>
          </a:p>
        </p:txBody>
      </p:sp>
      <p:sp>
        <p:nvSpPr>
          <p:cNvPr id="2" name="TextBox 1">
            <a:extLst>
              <a:ext uri="{FF2B5EF4-FFF2-40B4-BE49-F238E27FC236}">
                <a16:creationId xmlns:a16="http://schemas.microsoft.com/office/drawing/2014/main" id="{4AEAB625-13A2-8317-70A8-D36CBAB74D2F}"/>
              </a:ext>
            </a:extLst>
          </p:cNvPr>
          <p:cNvSpPr txBox="1"/>
          <p:nvPr/>
        </p:nvSpPr>
        <p:spPr>
          <a:xfrm>
            <a:off x="616415" y="590049"/>
            <a:ext cx="10436773" cy="3108543"/>
          </a:xfrm>
          <a:prstGeom prst="rect">
            <a:avLst/>
          </a:prstGeom>
          <a:noFill/>
        </p:spPr>
        <p:txBody>
          <a:bodyPr wrap="square" rtlCol="0">
            <a:spAutoFit/>
          </a:bodyPr>
          <a:lstStyle/>
          <a:p>
            <a:endParaRPr lang="en-GB" sz="1400" dirty="0"/>
          </a:p>
          <a:p>
            <a:pPr marL="285750" indent="-285750">
              <a:buFont typeface="Arial" panose="020B0604020202020204" pitchFamily="34" charset="0"/>
              <a:buChar char="•"/>
            </a:pPr>
            <a:r>
              <a:rPr lang="en-GB" sz="1400" dirty="0"/>
              <a:t>Types : objects with certain characteristics, with ‘rules’ defined for their behaviours. Julia has a very powerful type system.</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Multiple dispatch is a powerful feature that allows us to extend existing functions or to define custom and complex behaviour for new types.</a:t>
            </a:r>
          </a:p>
        </p:txBody>
      </p:sp>
      <p:pic>
        <p:nvPicPr>
          <p:cNvPr id="20" name="Picture 19" descr="Graphical user interface, text, application&#10;&#10;Description automatically generated">
            <a:extLst>
              <a:ext uri="{FF2B5EF4-FFF2-40B4-BE49-F238E27FC236}">
                <a16:creationId xmlns:a16="http://schemas.microsoft.com/office/drawing/2014/main" id="{4A8F103B-E4C7-3889-ABD7-54514D9814DF}"/>
              </a:ext>
            </a:extLst>
          </p:cNvPr>
          <p:cNvPicPr>
            <a:picLocks noChangeAspect="1"/>
          </p:cNvPicPr>
          <p:nvPr/>
        </p:nvPicPr>
        <p:blipFill rotWithShape="1">
          <a:blip r:embed="rId4"/>
          <a:srcRect t="66032"/>
          <a:stretch/>
        </p:blipFill>
        <p:spPr>
          <a:xfrm>
            <a:off x="6660083" y="3938406"/>
            <a:ext cx="4240652" cy="2329545"/>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6AFA8F42-47CF-7A95-D326-03D078B8E9E2}"/>
              </a:ext>
            </a:extLst>
          </p:cNvPr>
          <p:cNvPicPr>
            <a:picLocks noChangeAspect="1"/>
          </p:cNvPicPr>
          <p:nvPr/>
        </p:nvPicPr>
        <p:blipFill rotWithShape="1">
          <a:blip r:embed="rId4"/>
          <a:srcRect t="23627" b="33915"/>
          <a:stretch/>
        </p:blipFill>
        <p:spPr>
          <a:xfrm>
            <a:off x="779489" y="3842675"/>
            <a:ext cx="4240652" cy="2911839"/>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329F4FB8-F168-A5A1-965E-A8793D2FB536}"/>
              </a:ext>
            </a:extLst>
          </p:cNvPr>
          <p:cNvPicPr>
            <a:picLocks noChangeAspect="1"/>
          </p:cNvPicPr>
          <p:nvPr/>
        </p:nvPicPr>
        <p:blipFill rotWithShape="1">
          <a:blip r:embed="rId4"/>
          <a:srcRect b="76591"/>
          <a:stretch/>
        </p:blipFill>
        <p:spPr>
          <a:xfrm>
            <a:off x="779489" y="1281120"/>
            <a:ext cx="4240652" cy="1605373"/>
          </a:xfrm>
          <a:prstGeom prst="rect">
            <a:avLst/>
          </a:prstGeom>
        </p:spPr>
      </p:pic>
    </p:spTree>
    <p:extLst>
      <p:ext uri="{BB962C8B-B14F-4D97-AF65-F5344CB8AC3E}">
        <p14:creationId xmlns:p14="http://schemas.microsoft.com/office/powerpoint/2010/main" val="396082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384874D-09BB-BF0B-F41C-EA65EC07FE1E}"/>
              </a:ext>
            </a:extLst>
          </p:cNvPr>
          <p:cNvGrpSpPr/>
          <p:nvPr/>
        </p:nvGrpSpPr>
        <p:grpSpPr>
          <a:xfrm>
            <a:off x="0" y="0"/>
            <a:ext cx="12192002" cy="541482"/>
            <a:chOff x="0" y="0"/>
            <a:chExt cx="12192002" cy="541482"/>
          </a:xfrm>
        </p:grpSpPr>
        <p:pic>
          <p:nvPicPr>
            <p:cNvPr id="11" name="Picture 10" descr="A picture containing shape&#10;&#10;Description automatically generated">
              <a:extLst>
                <a:ext uri="{FF2B5EF4-FFF2-40B4-BE49-F238E27FC236}">
                  <a16:creationId xmlns:a16="http://schemas.microsoft.com/office/drawing/2014/main" id="{89870E85-79A0-5563-C6F4-1AFBCC6CC926}"/>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89FBAD4E-DD21-F5A6-C3E9-BEE3646E45B1}"/>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CD75FE0E-A423-A7F6-8DF6-7B7DB88D28F1}"/>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9" name="TextBox 8">
            <a:extLst>
              <a:ext uri="{FF2B5EF4-FFF2-40B4-BE49-F238E27FC236}">
                <a16:creationId xmlns:a16="http://schemas.microsoft.com/office/drawing/2014/main" id="{9EA2CCEC-B2A4-7699-80A4-9A16B25E831B}"/>
              </a:ext>
            </a:extLst>
          </p:cNvPr>
          <p:cNvSpPr txBox="1"/>
          <p:nvPr/>
        </p:nvSpPr>
        <p:spPr>
          <a:xfrm>
            <a:off x="45913" y="86075"/>
            <a:ext cx="7625863" cy="369332"/>
          </a:xfrm>
          <a:prstGeom prst="rect">
            <a:avLst/>
          </a:prstGeom>
          <a:noFill/>
        </p:spPr>
        <p:txBody>
          <a:bodyPr wrap="square" rtlCol="0">
            <a:spAutoFit/>
          </a:bodyPr>
          <a:lstStyle/>
          <a:p>
            <a:r>
              <a:rPr lang="en-US" dirty="0">
                <a:latin typeface="+mj-lt"/>
              </a:rPr>
              <a:t>Solving Differential Equations in Julia using </a:t>
            </a:r>
            <a:r>
              <a:rPr lang="en-US" dirty="0">
                <a:latin typeface="+mj-lt"/>
                <a:hlinkClick r:id="rId4"/>
              </a:rPr>
              <a:t>DifferentialEquations.jl</a:t>
            </a:r>
            <a:endParaRPr lang="en-US" dirty="0">
              <a:latin typeface="+mj-lt"/>
            </a:endParaRPr>
          </a:p>
        </p:txBody>
      </p:sp>
      <p:pic>
        <p:nvPicPr>
          <p:cNvPr id="16" name="Picture 15" descr="Graphical user interface, text, application&#10;&#10;Description automatically generated">
            <a:extLst>
              <a:ext uri="{FF2B5EF4-FFF2-40B4-BE49-F238E27FC236}">
                <a16:creationId xmlns:a16="http://schemas.microsoft.com/office/drawing/2014/main" id="{2B7CD3CC-CADE-178D-BAF6-5EDF8782EBF8}"/>
              </a:ext>
            </a:extLst>
          </p:cNvPr>
          <p:cNvPicPr>
            <a:picLocks noChangeAspect="1"/>
          </p:cNvPicPr>
          <p:nvPr/>
        </p:nvPicPr>
        <p:blipFill>
          <a:blip r:embed="rId5"/>
          <a:stretch>
            <a:fillRect/>
          </a:stretch>
        </p:blipFill>
        <p:spPr>
          <a:xfrm>
            <a:off x="5122982" y="842593"/>
            <a:ext cx="6722661" cy="5556738"/>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DA81F98A-6EF1-40C3-9619-F7B9CBA0BBC9}"/>
              </a:ext>
            </a:extLst>
          </p:cNvPr>
          <p:cNvPicPr>
            <a:picLocks noChangeAspect="1"/>
          </p:cNvPicPr>
          <p:nvPr/>
        </p:nvPicPr>
        <p:blipFill rotWithShape="1">
          <a:blip r:embed="rId6"/>
          <a:srcRect r="57162"/>
          <a:stretch/>
        </p:blipFill>
        <p:spPr>
          <a:xfrm>
            <a:off x="1607975" y="959823"/>
            <a:ext cx="1295502" cy="1861749"/>
          </a:xfrm>
          <a:prstGeom prst="rect">
            <a:avLst/>
          </a:prstGeom>
        </p:spPr>
      </p:pic>
      <p:pic>
        <p:nvPicPr>
          <p:cNvPr id="25" name="Picture 24" descr="Text&#10;&#10;Description automatically generated with medium confidence">
            <a:extLst>
              <a:ext uri="{FF2B5EF4-FFF2-40B4-BE49-F238E27FC236}">
                <a16:creationId xmlns:a16="http://schemas.microsoft.com/office/drawing/2014/main" id="{C8A33532-AB6B-0EEE-EC15-C0ECD919F6CF}"/>
              </a:ext>
            </a:extLst>
          </p:cNvPr>
          <p:cNvPicPr>
            <a:picLocks noChangeAspect="1"/>
          </p:cNvPicPr>
          <p:nvPr/>
        </p:nvPicPr>
        <p:blipFill rotWithShape="1">
          <a:blip r:embed="rId6"/>
          <a:srcRect l="44710"/>
          <a:stretch/>
        </p:blipFill>
        <p:spPr>
          <a:xfrm>
            <a:off x="516512" y="2324503"/>
            <a:ext cx="3994244" cy="4447422"/>
          </a:xfrm>
          <a:prstGeom prst="rect">
            <a:avLst/>
          </a:prstGeom>
        </p:spPr>
      </p:pic>
    </p:spTree>
    <p:extLst>
      <p:ext uri="{BB962C8B-B14F-4D97-AF65-F5344CB8AC3E}">
        <p14:creationId xmlns:p14="http://schemas.microsoft.com/office/powerpoint/2010/main" val="1428429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00284B-5CA8-0F23-CA45-ECAAB610DD17}"/>
              </a:ext>
            </a:extLst>
          </p:cNvPr>
          <p:cNvGrpSpPr/>
          <p:nvPr/>
        </p:nvGrpSpPr>
        <p:grpSpPr>
          <a:xfrm>
            <a:off x="0" y="0"/>
            <a:ext cx="12192002" cy="541482"/>
            <a:chOff x="0" y="0"/>
            <a:chExt cx="12192002" cy="541482"/>
          </a:xfrm>
        </p:grpSpPr>
        <p:pic>
          <p:nvPicPr>
            <p:cNvPr id="12" name="Picture 11" descr="A picture containing shape&#10;&#10;Description automatically generated">
              <a:extLst>
                <a:ext uri="{FF2B5EF4-FFF2-40B4-BE49-F238E27FC236}">
                  <a16:creationId xmlns:a16="http://schemas.microsoft.com/office/drawing/2014/main" id="{6A22F160-B755-3078-BF56-64B30176DD98}"/>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F7A51C5D-83D6-C23F-FB1D-9A4B0F012664}"/>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FB82A415-3ABC-0461-D740-2994F5D6F23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157654" y="86075"/>
            <a:ext cx="5938345" cy="369332"/>
          </a:xfrm>
          <a:prstGeom prst="rect">
            <a:avLst/>
          </a:prstGeom>
          <a:noFill/>
        </p:spPr>
        <p:txBody>
          <a:bodyPr wrap="square" rtlCol="0">
            <a:spAutoFit/>
          </a:bodyPr>
          <a:lstStyle/>
          <a:p>
            <a:r>
              <a:rPr lang="en-US" dirty="0">
                <a:latin typeface="+mj-lt"/>
              </a:rPr>
              <a:t>Solving a simple ODE – homemade approach </a:t>
            </a:r>
          </a:p>
        </p:txBody>
      </p:sp>
      <p:pic>
        <p:nvPicPr>
          <p:cNvPr id="10" name="Picture 9" descr="Chart, line chart&#10;&#10;Description automatically generated">
            <a:extLst>
              <a:ext uri="{FF2B5EF4-FFF2-40B4-BE49-F238E27FC236}">
                <a16:creationId xmlns:a16="http://schemas.microsoft.com/office/drawing/2014/main" id="{72899B8F-E38D-3E44-DB5A-443394696333}"/>
              </a:ext>
            </a:extLst>
          </p:cNvPr>
          <p:cNvPicPr>
            <a:picLocks noChangeAspect="1"/>
          </p:cNvPicPr>
          <p:nvPr/>
        </p:nvPicPr>
        <p:blipFill>
          <a:blip r:embed="rId4"/>
          <a:stretch>
            <a:fillRect/>
          </a:stretch>
        </p:blipFill>
        <p:spPr>
          <a:xfrm>
            <a:off x="6002215" y="3128107"/>
            <a:ext cx="5594840" cy="3729893"/>
          </a:xfrm>
          <a:prstGeom prst="rect">
            <a:avLst/>
          </a:prstGeom>
        </p:spPr>
      </p:pic>
      <p:pic>
        <p:nvPicPr>
          <p:cNvPr id="21" name="Picture 20" descr="Text&#10;&#10;Description automatically generated">
            <a:extLst>
              <a:ext uri="{FF2B5EF4-FFF2-40B4-BE49-F238E27FC236}">
                <a16:creationId xmlns:a16="http://schemas.microsoft.com/office/drawing/2014/main" id="{679CF6DA-C66E-59CE-8158-BDC24F9CB50C}"/>
              </a:ext>
            </a:extLst>
          </p:cNvPr>
          <p:cNvPicPr>
            <a:picLocks noChangeAspect="1"/>
          </p:cNvPicPr>
          <p:nvPr/>
        </p:nvPicPr>
        <p:blipFill>
          <a:blip r:embed="rId5"/>
          <a:stretch>
            <a:fillRect/>
          </a:stretch>
        </p:blipFill>
        <p:spPr>
          <a:xfrm>
            <a:off x="42200" y="627557"/>
            <a:ext cx="12107598" cy="2254829"/>
          </a:xfrm>
          <a:prstGeom prst="rect">
            <a:avLst/>
          </a:prstGeom>
        </p:spPr>
      </p:pic>
      <p:pic>
        <p:nvPicPr>
          <p:cNvPr id="22" name="Picture 21">
            <a:extLst>
              <a:ext uri="{FF2B5EF4-FFF2-40B4-BE49-F238E27FC236}">
                <a16:creationId xmlns:a16="http://schemas.microsoft.com/office/drawing/2014/main" id="{D0F316AF-8CC6-6AD0-2E98-42457452BE24}"/>
              </a:ext>
            </a:extLst>
          </p:cNvPr>
          <p:cNvPicPr>
            <a:picLocks noChangeAspect="1"/>
          </p:cNvPicPr>
          <p:nvPr/>
        </p:nvPicPr>
        <p:blipFill>
          <a:blip r:embed="rId6"/>
          <a:stretch>
            <a:fillRect/>
          </a:stretch>
        </p:blipFill>
        <p:spPr>
          <a:xfrm>
            <a:off x="491914" y="2792234"/>
            <a:ext cx="4395869" cy="3889539"/>
          </a:xfrm>
          <a:prstGeom prst="rect">
            <a:avLst/>
          </a:prstGeom>
        </p:spPr>
      </p:pic>
    </p:spTree>
    <p:extLst>
      <p:ext uri="{BB962C8B-B14F-4D97-AF65-F5344CB8AC3E}">
        <p14:creationId xmlns:p14="http://schemas.microsoft.com/office/powerpoint/2010/main" val="372522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1591787-21BB-0C4B-3E44-7E3463775F26}"/>
              </a:ext>
            </a:extLst>
          </p:cNvPr>
          <p:cNvGrpSpPr/>
          <p:nvPr/>
        </p:nvGrpSpPr>
        <p:grpSpPr>
          <a:xfrm>
            <a:off x="0" y="0"/>
            <a:ext cx="12192002" cy="541482"/>
            <a:chOff x="0" y="0"/>
            <a:chExt cx="12192002" cy="541482"/>
          </a:xfrm>
        </p:grpSpPr>
        <p:pic>
          <p:nvPicPr>
            <p:cNvPr id="14" name="Picture 13" descr="A picture containing shape&#10;&#10;Description automatically generated">
              <a:extLst>
                <a:ext uri="{FF2B5EF4-FFF2-40B4-BE49-F238E27FC236}">
                  <a16:creationId xmlns:a16="http://schemas.microsoft.com/office/drawing/2014/main" id="{A8D9BA53-0B61-F8E5-7486-00056E1FBCE5}"/>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2398AAB5-B3A3-5566-A73D-7539A4C2A65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E1D4E6DE-F807-5F3F-14BA-EC296FD891B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8" name="Picture 7" descr="Chart, line chart&#10;&#10;Description automatically generated">
            <a:extLst>
              <a:ext uri="{FF2B5EF4-FFF2-40B4-BE49-F238E27FC236}">
                <a16:creationId xmlns:a16="http://schemas.microsoft.com/office/drawing/2014/main" id="{63079ECE-1C35-DD97-98D7-066771AEF3CE}"/>
              </a:ext>
            </a:extLst>
          </p:cNvPr>
          <p:cNvPicPr>
            <a:picLocks noChangeAspect="1"/>
          </p:cNvPicPr>
          <p:nvPr/>
        </p:nvPicPr>
        <p:blipFill>
          <a:blip r:embed="rId4"/>
          <a:stretch>
            <a:fillRect/>
          </a:stretch>
        </p:blipFill>
        <p:spPr>
          <a:xfrm>
            <a:off x="5176662" y="1992052"/>
            <a:ext cx="5479721" cy="3653147"/>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D618566D-8218-84F7-B0D9-7FC177D557F4}"/>
              </a:ext>
            </a:extLst>
          </p:cNvPr>
          <p:cNvPicPr>
            <a:picLocks noChangeAspect="1"/>
          </p:cNvPicPr>
          <p:nvPr/>
        </p:nvPicPr>
        <p:blipFill>
          <a:blip r:embed="rId5"/>
          <a:stretch>
            <a:fillRect/>
          </a:stretch>
        </p:blipFill>
        <p:spPr>
          <a:xfrm>
            <a:off x="318695" y="4074224"/>
            <a:ext cx="4041331" cy="2581238"/>
          </a:xfrm>
          <a:prstGeom prst="rect">
            <a:avLst/>
          </a:prstGeom>
        </p:spPr>
      </p:pic>
      <p:sp>
        <p:nvSpPr>
          <p:cNvPr id="12" name="TextBox 11">
            <a:extLst>
              <a:ext uri="{FF2B5EF4-FFF2-40B4-BE49-F238E27FC236}">
                <a16:creationId xmlns:a16="http://schemas.microsoft.com/office/drawing/2014/main" id="{789C4F79-496A-7498-D61D-4C22BBA8F0F4}"/>
              </a:ext>
            </a:extLst>
          </p:cNvPr>
          <p:cNvSpPr txBox="1"/>
          <p:nvPr/>
        </p:nvSpPr>
        <p:spPr>
          <a:xfrm>
            <a:off x="10009442" y="6286130"/>
            <a:ext cx="3727726" cy="369332"/>
          </a:xfrm>
          <a:prstGeom prst="rect">
            <a:avLst/>
          </a:prstGeom>
          <a:noFill/>
        </p:spPr>
        <p:txBody>
          <a:bodyPr wrap="square">
            <a:spAutoFit/>
          </a:bodyPr>
          <a:lstStyle/>
          <a:p>
            <a:r>
              <a:rPr lang="en-US" dirty="0">
                <a:hlinkClick r:id="rId6"/>
              </a:rPr>
              <a:t>Euler source code</a:t>
            </a:r>
            <a:endParaRPr lang="en-US" dirty="0"/>
          </a:p>
        </p:txBody>
      </p:sp>
      <p:sp>
        <p:nvSpPr>
          <p:cNvPr id="17" name="TextBox 16">
            <a:extLst>
              <a:ext uri="{FF2B5EF4-FFF2-40B4-BE49-F238E27FC236}">
                <a16:creationId xmlns:a16="http://schemas.microsoft.com/office/drawing/2014/main" id="{B5C89CBA-D259-F6B4-02EC-A703DFA75D7B}"/>
              </a:ext>
            </a:extLst>
          </p:cNvPr>
          <p:cNvSpPr txBox="1"/>
          <p:nvPr/>
        </p:nvSpPr>
        <p:spPr>
          <a:xfrm>
            <a:off x="0" y="86075"/>
            <a:ext cx="10885483" cy="369332"/>
          </a:xfrm>
          <a:prstGeom prst="rect">
            <a:avLst/>
          </a:prstGeom>
          <a:noFill/>
        </p:spPr>
        <p:txBody>
          <a:bodyPr wrap="square" rtlCol="0">
            <a:spAutoFit/>
          </a:bodyPr>
          <a:lstStyle/>
          <a:p>
            <a:r>
              <a:rPr lang="en-US" dirty="0">
                <a:latin typeface="+mj-lt"/>
              </a:rPr>
              <a:t>Solving a simple ODE with </a:t>
            </a:r>
            <a:r>
              <a:rPr lang="en-US" dirty="0">
                <a:latin typeface="+mj-lt"/>
                <a:hlinkClick r:id="rId7"/>
              </a:rPr>
              <a:t>DifferentialEquations.jl </a:t>
            </a:r>
            <a:r>
              <a:rPr lang="en-US" dirty="0">
                <a:latin typeface="+mj-lt"/>
              </a:rPr>
              <a:t>– problem setup</a:t>
            </a:r>
          </a:p>
        </p:txBody>
      </p:sp>
      <p:pic>
        <p:nvPicPr>
          <p:cNvPr id="19" name="Picture 18" descr="Text, letter&#10;&#10;Description automatically generated">
            <a:extLst>
              <a:ext uri="{FF2B5EF4-FFF2-40B4-BE49-F238E27FC236}">
                <a16:creationId xmlns:a16="http://schemas.microsoft.com/office/drawing/2014/main" id="{5A52C7D6-EDE0-D9F4-0C5A-13A1C832A7EE}"/>
              </a:ext>
            </a:extLst>
          </p:cNvPr>
          <p:cNvPicPr>
            <a:picLocks noChangeAspect="1"/>
          </p:cNvPicPr>
          <p:nvPr/>
        </p:nvPicPr>
        <p:blipFill>
          <a:blip r:embed="rId8"/>
          <a:stretch>
            <a:fillRect/>
          </a:stretch>
        </p:blipFill>
        <p:spPr>
          <a:xfrm>
            <a:off x="5442741" y="1230005"/>
            <a:ext cx="1344619" cy="518639"/>
          </a:xfrm>
          <a:prstGeom prst="rect">
            <a:avLst/>
          </a:prstGeom>
        </p:spPr>
      </p:pic>
      <p:pic>
        <p:nvPicPr>
          <p:cNvPr id="20" name="Picture 19">
            <a:extLst>
              <a:ext uri="{FF2B5EF4-FFF2-40B4-BE49-F238E27FC236}">
                <a16:creationId xmlns:a16="http://schemas.microsoft.com/office/drawing/2014/main" id="{8A0ADBF4-71DC-51F0-B297-5C9AE132192E}"/>
              </a:ext>
            </a:extLst>
          </p:cNvPr>
          <p:cNvPicPr>
            <a:picLocks noChangeAspect="1"/>
          </p:cNvPicPr>
          <p:nvPr/>
        </p:nvPicPr>
        <p:blipFill>
          <a:blip r:embed="rId9"/>
          <a:stretch>
            <a:fillRect/>
          </a:stretch>
        </p:blipFill>
        <p:spPr>
          <a:xfrm>
            <a:off x="318695" y="790681"/>
            <a:ext cx="4041331" cy="3027945"/>
          </a:xfrm>
          <a:prstGeom prst="rect">
            <a:avLst/>
          </a:prstGeom>
        </p:spPr>
      </p:pic>
    </p:spTree>
    <p:extLst>
      <p:ext uri="{BB962C8B-B14F-4D97-AF65-F5344CB8AC3E}">
        <p14:creationId xmlns:p14="http://schemas.microsoft.com/office/powerpoint/2010/main" val="2672550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A8E95D1-B20A-9E11-7777-D49AF863DBB1}"/>
              </a:ext>
            </a:extLst>
          </p:cNvPr>
          <p:cNvGrpSpPr/>
          <p:nvPr/>
        </p:nvGrpSpPr>
        <p:grpSpPr>
          <a:xfrm>
            <a:off x="0" y="0"/>
            <a:ext cx="12192002" cy="541482"/>
            <a:chOff x="0" y="0"/>
            <a:chExt cx="12192002" cy="541482"/>
          </a:xfrm>
        </p:grpSpPr>
        <p:pic>
          <p:nvPicPr>
            <p:cNvPr id="20" name="Picture 19" descr="A picture containing shape&#10;&#10;Description automatically generated">
              <a:extLst>
                <a:ext uri="{FF2B5EF4-FFF2-40B4-BE49-F238E27FC236}">
                  <a16:creationId xmlns:a16="http://schemas.microsoft.com/office/drawing/2014/main" id="{2944CC3B-3F3D-417E-52E4-841B417A84AF}"/>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850FBF07-23CB-5CE8-8144-6E5AF0A3484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2" name="Picture 21" descr="A picture containing shape&#10;&#10;Description automatically generated">
              <a:extLst>
                <a:ext uri="{FF2B5EF4-FFF2-40B4-BE49-F238E27FC236}">
                  <a16:creationId xmlns:a16="http://schemas.microsoft.com/office/drawing/2014/main" id="{C0A3515E-81DE-B978-4210-4D51B4906806}"/>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14" name="Picture 13" descr="Chart, scatter chart&#10;&#10;Description automatically generated">
            <a:extLst>
              <a:ext uri="{FF2B5EF4-FFF2-40B4-BE49-F238E27FC236}">
                <a16:creationId xmlns:a16="http://schemas.microsoft.com/office/drawing/2014/main" id="{3D34EC65-10C4-9BC6-A9BB-75FEB619A6A1}"/>
              </a:ext>
            </a:extLst>
          </p:cNvPr>
          <p:cNvPicPr>
            <a:picLocks noChangeAspect="1"/>
          </p:cNvPicPr>
          <p:nvPr/>
        </p:nvPicPr>
        <p:blipFill>
          <a:blip r:embed="rId4"/>
          <a:stretch>
            <a:fillRect/>
          </a:stretch>
        </p:blipFill>
        <p:spPr>
          <a:xfrm>
            <a:off x="157655" y="3239477"/>
            <a:ext cx="5427785" cy="3618523"/>
          </a:xfrm>
          <a:prstGeom prst="rect">
            <a:avLst/>
          </a:prstGeom>
        </p:spPr>
      </p:pic>
      <p:pic>
        <p:nvPicPr>
          <p:cNvPr id="16" name="Picture 15" descr="Chart, line chart&#10;&#10;Description automatically generated">
            <a:extLst>
              <a:ext uri="{FF2B5EF4-FFF2-40B4-BE49-F238E27FC236}">
                <a16:creationId xmlns:a16="http://schemas.microsoft.com/office/drawing/2014/main" id="{8837AA32-59D3-0EE7-1BC0-54491EF4EC04}"/>
              </a:ext>
            </a:extLst>
          </p:cNvPr>
          <p:cNvPicPr>
            <a:picLocks noChangeAspect="1"/>
          </p:cNvPicPr>
          <p:nvPr/>
        </p:nvPicPr>
        <p:blipFill>
          <a:blip r:embed="rId5"/>
          <a:stretch>
            <a:fillRect/>
          </a:stretch>
        </p:blipFill>
        <p:spPr>
          <a:xfrm>
            <a:off x="6233047" y="3239477"/>
            <a:ext cx="5427785" cy="3618523"/>
          </a:xfrm>
          <a:prstGeom prst="rect">
            <a:avLst/>
          </a:prstGeom>
        </p:spPr>
      </p:pic>
      <p:pic>
        <p:nvPicPr>
          <p:cNvPr id="18" name="Picture 17" descr="Text, application&#10;&#10;Description automatically generated">
            <a:extLst>
              <a:ext uri="{FF2B5EF4-FFF2-40B4-BE49-F238E27FC236}">
                <a16:creationId xmlns:a16="http://schemas.microsoft.com/office/drawing/2014/main" id="{1E6433C7-E01D-CF19-692E-A53423BF8317}"/>
              </a:ext>
            </a:extLst>
          </p:cNvPr>
          <p:cNvPicPr>
            <a:picLocks noChangeAspect="1"/>
          </p:cNvPicPr>
          <p:nvPr/>
        </p:nvPicPr>
        <p:blipFill>
          <a:blip r:embed="rId6"/>
          <a:stretch>
            <a:fillRect/>
          </a:stretch>
        </p:blipFill>
        <p:spPr>
          <a:xfrm>
            <a:off x="133643" y="1460824"/>
            <a:ext cx="5427785" cy="1610207"/>
          </a:xfrm>
          <a:prstGeom prst="rect">
            <a:avLst/>
          </a:prstGeom>
        </p:spPr>
      </p:pic>
      <p:sp>
        <p:nvSpPr>
          <p:cNvPr id="27" name="TextBox 26">
            <a:extLst>
              <a:ext uri="{FF2B5EF4-FFF2-40B4-BE49-F238E27FC236}">
                <a16:creationId xmlns:a16="http://schemas.microsoft.com/office/drawing/2014/main" id="{6B35FABD-A56E-B527-ADBB-284E4AF41C52}"/>
              </a:ext>
            </a:extLst>
          </p:cNvPr>
          <p:cNvSpPr txBox="1"/>
          <p:nvPr/>
        </p:nvSpPr>
        <p:spPr>
          <a:xfrm>
            <a:off x="0" y="86075"/>
            <a:ext cx="10885483" cy="369332"/>
          </a:xfrm>
          <a:prstGeom prst="rect">
            <a:avLst/>
          </a:prstGeom>
          <a:noFill/>
        </p:spPr>
        <p:txBody>
          <a:bodyPr wrap="square" rtlCol="0">
            <a:spAutoFit/>
          </a:bodyPr>
          <a:lstStyle/>
          <a:p>
            <a:r>
              <a:rPr lang="en-US" dirty="0">
                <a:latin typeface="+mj-lt"/>
              </a:rPr>
              <a:t>Solving a simple ODE with </a:t>
            </a:r>
            <a:r>
              <a:rPr lang="en-US" dirty="0">
                <a:latin typeface="+mj-lt"/>
                <a:hlinkClick r:id="rId7"/>
              </a:rPr>
              <a:t>DifferentialEquations.jl </a:t>
            </a:r>
            <a:r>
              <a:rPr lang="en-US" dirty="0">
                <a:latin typeface="+mj-lt"/>
              </a:rPr>
              <a:t>– global truncation error (GTE)</a:t>
            </a:r>
          </a:p>
        </p:txBody>
      </p:sp>
      <p:pic>
        <p:nvPicPr>
          <p:cNvPr id="31" name="Picture 30">
            <a:extLst>
              <a:ext uri="{FF2B5EF4-FFF2-40B4-BE49-F238E27FC236}">
                <a16:creationId xmlns:a16="http://schemas.microsoft.com/office/drawing/2014/main" id="{A69250D2-B17E-9019-CEB9-69C412F231A2}"/>
              </a:ext>
            </a:extLst>
          </p:cNvPr>
          <p:cNvPicPr>
            <a:picLocks noChangeAspect="1"/>
          </p:cNvPicPr>
          <p:nvPr/>
        </p:nvPicPr>
        <p:blipFill>
          <a:blip r:embed="rId8"/>
          <a:stretch>
            <a:fillRect/>
          </a:stretch>
        </p:blipFill>
        <p:spPr>
          <a:xfrm>
            <a:off x="0" y="709928"/>
            <a:ext cx="12192000" cy="494709"/>
          </a:xfrm>
          <a:prstGeom prst="rect">
            <a:avLst/>
          </a:prstGeom>
        </p:spPr>
      </p:pic>
    </p:spTree>
    <p:extLst>
      <p:ext uri="{BB962C8B-B14F-4D97-AF65-F5344CB8AC3E}">
        <p14:creationId xmlns:p14="http://schemas.microsoft.com/office/powerpoint/2010/main" val="2124521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C742E49-87DE-870A-1055-ACFF6C9C8695}"/>
              </a:ext>
            </a:extLst>
          </p:cNvPr>
          <p:cNvGrpSpPr/>
          <p:nvPr/>
        </p:nvGrpSpPr>
        <p:grpSpPr>
          <a:xfrm>
            <a:off x="0" y="0"/>
            <a:ext cx="12192002" cy="541482"/>
            <a:chOff x="0" y="0"/>
            <a:chExt cx="12192002" cy="541482"/>
          </a:xfrm>
        </p:grpSpPr>
        <p:pic>
          <p:nvPicPr>
            <p:cNvPr id="12" name="Picture 11" descr="A picture containing shape&#10;&#10;Description automatically generated">
              <a:extLst>
                <a:ext uri="{FF2B5EF4-FFF2-40B4-BE49-F238E27FC236}">
                  <a16:creationId xmlns:a16="http://schemas.microsoft.com/office/drawing/2014/main" id="{89BDC91D-BA27-1AC3-A04A-8FD22EBE14DF}"/>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9AD5CB1B-8666-C520-1E9A-F7EADA80EF1A}"/>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EAFFC9CB-9D02-9DF4-F698-E785E7C0ED4F}"/>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0" y="86075"/>
            <a:ext cx="10885483" cy="369332"/>
          </a:xfrm>
          <a:prstGeom prst="rect">
            <a:avLst/>
          </a:prstGeom>
          <a:noFill/>
        </p:spPr>
        <p:txBody>
          <a:bodyPr wrap="square" rtlCol="0">
            <a:spAutoFit/>
          </a:bodyPr>
          <a:lstStyle/>
          <a:p>
            <a:r>
              <a:rPr lang="en-US" dirty="0">
                <a:latin typeface="+mj-lt"/>
              </a:rPr>
              <a:t>Solving a simple ODE with </a:t>
            </a:r>
            <a:r>
              <a:rPr lang="en-US" dirty="0">
                <a:latin typeface="+mj-lt"/>
                <a:hlinkClick r:id="rId4"/>
              </a:rPr>
              <a:t>DifferentialEquations.jl </a:t>
            </a:r>
            <a:r>
              <a:rPr lang="en-US" dirty="0">
                <a:latin typeface="+mj-lt"/>
              </a:rPr>
              <a:t>– Tsit5(), a Runga-Kutta adaptive method</a:t>
            </a:r>
          </a:p>
        </p:txBody>
      </p:sp>
      <p:pic>
        <p:nvPicPr>
          <p:cNvPr id="8" name="Picture 7" descr="Text&#10;&#10;Description automatically generated">
            <a:extLst>
              <a:ext uri="{FF2B5EF4-FFF2-40B4-BE49-F238E27FC236}">
                <a16:creationId xmlns:a16="http://schemas.microsoft.com/office/drawing/2014/main" id="{CD4A45BB-A565-39B8-6453-A59F0B76AE2A}"/>
              </a:ext>
            </a:extLst>
          </p:cNvPr>
          <p:cNvPicPr>
            <a:picLocks noChangeAspect="1"/>
          </p:cNvPicPr>
          <p:nvPr/>
        </p:nvPicPr>
        <p:blipFill>
          <a:blip r:embed="rId5"/>
          <a:stretch>
            <a:fillRect/>
          </a:stretch>
        </p:blipFill>
        <p:spPr>
          <a:xfrm>
            <a:off x="0" y="1139512"/>
            <a:ext cx="5534595" cy="5161697"/>
          </a:xfrm>
          <a:prstGeom prst="rect">
            <a:avLst/>
          </a:prstGeom>
        </p:spPr>
      </p:pic>
      <p:pic>
        <p:nvPicPr>
          <p:cNvPr id="10" name="Picture 9" descr="Chart, line chart&#10;&#10;Description automatically generated">
            <a:extLst>
              <a:ext uri="{FF2B5EF4-FFF2-40B4-BE49-F238E27FC236}">
                <a16:creationId xmlns:a16="http://schemas.microsoft.com/office/drawing/2014/main" id="{3C8BB476-B67E-26B6-D5DE-AC64B499994F}"/>
              </a:ext>
            </a:extLst>
          </p:cNvPr>
          <p:cNvPicPr>
            <a:picLocks noChangeAspect="1"/>
          </p:cNvPicPr>
          <p:nvPr/>
        </p:nvPicPr>
        <p:blipFill>
          <a:blip r:embed="rId6"/>
          <a:stretch>
            <a:fillRect/>
          </a:stretch>
        </p:blipFill>
        <p:spPr>
          <a:xfrm>
            <a:off x="5814646" y="1861275"/>
            <a:ext cx="5894888" cy="3929925"/>
          </a:xfrm>
          <a:prstGeom prst="rect">
            <a:avLst/>
          </a:prstGeom>
        </p:spPr>
      </p:pic>
    </p:spTree>
    <p:extLst>
      <p:ext uri="{BB962C8B-B14F-4D97-AF65-F5344CB8AC3E}">
        <p14:creationId xmlns:p14="http://schemas.microsoft.com/office/powerpoint/2010/main" val="247108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1B18F9-566C-DD44-5DF7-B98B3F6524A1}"/>
              </a:ext>
            </a:extLst>
          </p:cNvPr>
          <p:cNvGrpSpPr/>
          <p:nvPr/>
        </p:nvGrpSpPr>
        <p:grpSpPr>
          <a:xfrm>
            <a:off x="0" y="0"/>
            <a:ext cx="12192002" cy="541482"/>
            <a:chOff x="0" y="0"/>
            <a:chExt cx="12192002" cy="541482"/>
          </a:xfrm>
        </p:grpSpPr>
        <p:pic>
          <p:nvPicPr>
            <p:cNvPr id="6" name="Picture 5" descr="A picture containing shape&#10;&#10;Description automatically generated">
              <a:extLst>
                <a:ext uri="{FF2B5EF4-FFF2-40B4-BE49-F238E27FC236}">
                  <a16:creationId xmlns:a16="http://schemas.microsoft.com/office/drawing/2014/main" id="{E59F97CB-F1D4-7B1C-FC0B-F236368A6E5A}"/>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0226248-4772-C4F5-E45C-44D7F3337F9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A6661A1B-422F-8A90-57F4-CFBD105D6815}"/>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41638" y="86075"/>
            <a:ext cx="5938345" cy="369332"/>
          </a:xfrm>
          <a:prstGeom prst="rect">
            <a:avLst/>
          </a:prstGeom>
          <a:noFill/>
        </p:spPr>
        <p:txBody>
          <a:bodyPr wrap="square" rtlCol="0">
            <a:spAutoFit/>
          </a:bodyPr>
          <a:lstStyle/>
          <a:p>
            <a:r>
              <a:rPr lang="en-US" dirty="0">
                <a:latin typeface="+mj-lt"/>
              </a:rPr>
              <a:t>Solving a simple ODE– Benchmark Euler versus Tsit5()</a:t>
            </a:r>
          </a:p>
        </p:txBody>
      </p:sp>
      <p:pic>
        <p:nvPicPr>
          <p:cNvPr id="3" name="Picture 2" descr="Text&#10;&#10;Description automatically generated">
            <a:extLst>
              <a:ext uri="{FF2B5EF4-FFF2-40B4-BE49-F238E27FC236}">
                <a16:creationId xmlns:a16="http://schemas.microsoft.com/office/drawing/2014/main" id="{E696EB4B-AC0F-7ADC-1C26-3D61EDB90617}"/>
              </a:ext>
            </a:extLst>
          </p:cNvPr>
          <p:cNvPicPr>
            <a:picLocks noChangeAspect="1"/>
          </p:cNvPicPr>
          <p:nvPr/>
        </p:nvPicPr>
        <p:blipFill>
          <a:blip r:embed="rId4"/>
          <a:stretch>
            <a:fillRect/>
          </a:stretch>
        </p:blipFill>
        <p:spPr>
          <a:xfrm>
            <a:off x="1753577" y="1213338"/>
            <a:ext cx="7772400" cy="4599557"/>
          </a:xfrm>
          <a:prstGeom prst="rect">
            <a:avLst/>
          </a:prstGeom>
        </p:spPr>
      </p:pic>
    </p:spTree>
    <p:extLst>
      <p:ext uri="{BB962C8B-B14F-4D97-AF65-F5344CB8AC3E}">
        <p14:creationId xmlns:p14="http://schemas.microsoft.com/office/powerpoint/2010/main" val="145942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1B18F9-566C-DD44-5DF7-B98B3F6524A1}"/>
              </a:ext>
            </a:extLst>
          </p:cNvPr>
          <p:cNvGrpSpPr/>
          <p:nvPr/>
        </p:nvGrpSpPr>
        <p:grpSpPr>
          <a:xfrm>
            <a:off x="0" y="0"/>
            <a:ext cx="12192002" cy="541482"/>
            <a:chOff x="0" y="0"/>
            <a:chExt cx="12192002" cy="541482"/>
          </a:xfrm>
        </p:grpSpPr>
        <p:pic>
          <p:nvPicPr>
            <p:cNvPr id="6" name="Picture 5" descr="A picture containing shape&#10;&#10;Description automatically generated">
              <a:extLst>
                <a:ext uri="{FF2B5EF4-FFF2-40B4-BE49-F238E27FC236}">
                  <a16:creationId xmlns:a16="http://schemas.microsoft.com/office/drawing/2014/main" id="{E59F97CB-F1D4-7B1C-FC0B-F236368A6E5A}"/>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0226248-4772-C4F5-E45C-44D7F3337F9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A6661A1B-422F-8A90-57F4-CFBD105D6815}"/>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41638" y="86075"/>
            <a:ext cx="5938345" cy="369332"/>
          </a:xfrm>
          <a:prstGeom prst="rect">
            <a:avLst/>
          </a:prstGeom>
          <a:noFill/>
        </p:spPr>
        <p:txBody>
          <a:bodyPr wrap="square" rtlCol="0">
            <a:spAutoFit/>
          </a:bodyPr>
          <a:lstStyle/>
          <a:p>
            <a:r>
              <a:rPr lang="en-US" dirty="0">
                <a:latin typeface="+mj-lt"/>
              </a:rPr>
              <a:t>DifferentialEquations.jl - Solver suite</a:t>
            </a:r>
          </a:p>
        </p:txBody>
      </p:sp>
      <p:sp>
        <p:nvSpPr>
          <p:cNvPr id="2" name="TextBox 1">
            <a:extLst>
              <a:ext uri="{FF2B5EF4-FFF2-40B4-BE49-F238E27FC236}">
                <a16:creationId xmlns:a16="http://schemas.microsoft.com/office/drawing/2014/main" id="{682FF587-4D9D-8725-7FF4-AADF7DF6DCB2}"/>
              </a:ext>
            </a:extLst>
          </p:cNvPr>
          <p:cNvSpPr txBox="1"/>
          <p:nvPr/>
        </p:nvSpPr>
        <p:spPr>
          <a:xfrm>
            <a:off x="8337936" y="1406916"/>
            <a:ext cx="3331780" cy="3416320"/>
          </a:xfrm>
          <a:prstGeom prst="rect">
            <a:avLst/>
          </a:prstGeom>
          <a:noFill/>
        </p:spPr>
        <p:txBody>
          <a:bodyPr wrap="square" rtlCol="0">
            <a:spAutoFit/>
          </a:bodyPr>
          <a:lstStyle/>
          <a:p>
            <a:r>
              <a:rPr lang="en-US" sz="1200" dirty="0">
                <a:latin typeface="+mj-lt"/>
              </a:rPr>
              <a:t>Non stiff families:</a:t>
            </a:r>
          </a:p>
          <a:p>
            <a:endParaRPr lang="en-US" sz="1200" dirty="0">
              <a:latin typeface="+mj-lt"/>
            </a:endParaRPr>
          </a:p>
          <a:p>
            <a:pPr marL="342900" indent="-342900">
              <a:buFont typeface="+mj-lt"/>
              <a:buAutoNum type="arabicPeriod"/>
            </a:pPr>
            <a:r>
              <a:rPr lang="en-GB" sz="1200" b="1" i="0" u="none" strike="noStrike" dirty="0">
                <a:solidFill>
                  <a:srgbClr val="222222"/>
                </a:solidFill>
                <a:effectLst/>
                <a:latin typeface="+mj-lt"/>
                <a:hlinkClick r:id="rId4"/>
              </a:rPr>
              <a:t>Explicit Runge-Kutta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5"/>
              </a:rPr>
              <a:t>Parallel Explicit Runge-Kutta Methods</a:t>
            </a:r>
            <a:endParaRPr lang="en-GB" sz="1200" b="1" i="0" u="none" strike="noStrike"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6"/>
              </a:rPr>
              <a:t>Explicit Strong-Stability Preserving Runge-Kutta Methods for Hyperbolic PDEs (Conservation Laws)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7"/>
              </a:rPr>
              <a:t>Low-Storage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8"/>
              </a:rPr>
              <a:t>Parallelized Explicit Extrapolation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9"/>
              </a:rPr>
              <a:t>Explicit Multistep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10"/>
              </a:rPr>
              <a:t>Adams-Bashforth Explicit Methods</a:t>
            </a:r>
            <a:endParaRPr lang="en-GB" sz="1200" b="1" i="0" u="none" strike="noStrike" dirty="0">
              <a:solidFill>
                <a:srgbClr val="222222"/>
              </a:solidFill>
              <a:effectLst/>
              <a:latin typeface="+mj-lt"/>
            </a:endParaRPr>
          </a:p>
          <a:p>
            <a:pPr marL="342900" indent="-342900">
              <a:buFont typeface="+mj-lt"/>
              <a:buAutoNum type="arabicPeriod"/>
            </a:pPr>
            <a:r>
              <a:rPr lang="en-GB" sz="1200" b="1" dirty="0">
                <a:solidFill>
                  <a:srgbClr val="222222"/>
                </a:solidFill>
                <a:latin typeface="+mj-lt"/>
              </a:rPr>
              <a:t>…</a:t>
            </a:r>
            <a:endParaRPr lang="en-GB" sz="1200" b="1" i="0" dirty="0">
              <a:solidFill>
                <a:srgbClr val="222222"/>
              </a:solidFill>
              <a:effectLst/>
              <a:latin typeface="+mj-lt"/>
            </a:endParaRPr>
          </a:p>
          <a:p>
            <a:pPr marL="342900" indent="-342900">
              <a:buFont typeface="+mj-lt"/>
              <a:buAutoNum type="arabicPeriod"/>
            </a:pPr>
            <a:endParaRPr lang="en-GB" b="1" i="0" dirty="0">
              <a:solidFill>
                <a:srgbClr val="222222"/>
              </a:solidFill>
              <a:effectLst/>
              <a:latin typeface="Lato Medium" panose="020F0502020204030204" pitchFamily="34" charset="0"/>
            </a:endParaRPr>
          </a:p>
          <a:p>
            <a:pPr marL="342900" indent="-342900">
              <a:buFont typeface="+mj-lt"/>
              <a:buAutoNum type="arabicPeriod"/>
            </a:pPr>
            <a:endParaRPr lang="en-US" dirty="0"/>
          </a:p>
          <a:p>
            <a:endParaRPr lang="en-US" dirty="0"/>
          </a:p>
          <a:p>
            <a:endParaRPr lang="en-US" dirty="0"/>
          </a:p>
        </p:txBody>
      </p:sp>
      <p:sp>
        <p:nvSpPr>
          <p:cNvPr id="9" name="TextBox 8">
            <a:extLst>
              <a:ext uri="{FF2B5EF4-FFF2-40B4-BE49-F238E27FC236}">
                <a16:creationId xmlns:a16="http://schemas.microsoft.com/office/drawing/2014/main" id="{FFB6A9D4-1398-A570-3785-D15F42F2BB21}"/>
              </a:ext>
            </a:extLst>
          </p:cNvPr>
          <p:cNvSpPr txBox="1"/>
          <p:nvPr/>
        </p:nvSpPr>
        <p:spPr>
          <a:xfrm>
            <a:off x="8337936" y="3960479"/>
            <a:ext cx="3331780" cy="2677656"/>
          </a:xfrm>
          <a:prstGeom prst="rect">
            <a:avLst/>
          </a:prstGeom>
          <a:noFill/>
        </p:spPr>
        <p:txBody>
          <a:bodyPr wrap="square" rtlCol="0">
            <a:spAutoFit/>
          </a:bodyPr>
          <a:lstStyle/>
          <a:p>
            <a:r>
              <a:rPr lang="en-US" sz="1200" dirty="0">
                <a:latin typeface="+mj-lt"/>
              </a:rPr>
              <a:t>Stiff families:</a:t>
            </a:r>
          </a:p>
          <a:p>
            <a:endParaRPr lang="en-US" sz="1200" dirty="0">
              <a:latin typeface="+mj-lt"/>
            </a:endParaRPr>
          </a:p>
          <a:p>
            <a:pPr marL="342900" indent="-342900" algn="l">
              <a:buFont typeface="+mj-lt"/>
              <a:buAutoNum type="arabicPeriod"/>
            </a:pPr>
            <a:r>
              <a:rPr lang="en-GB" sz="1200" b="1" i="0" u="none" strike="noStrike" dirty="0">
                <a:solidFill>
                  <a:srgbClr val="222222"/>
                </a:solidFill>
                <a:effectLst/>
                <a:latin typeface="+mj-lt"/>
                <a:hlinkClick r:id="rId11"/>
              </a:rPr>
              <a:t>SDIRK Methods</a:t>
            </a:r>
            <a:endParaRPr lang="en-GB" sz="1200" b="1" i="0" dirty="0">
              <a:solidFill>
                <a:srgbClr val="222222"/>
              </a:solidFill>
              <a:effectLst/>
              <a:latin typeface="+mj-lt"/>
            </a:endParaRPr>
          </a:p>
          <a:p>
            <a:pPr marL="342900" indent="-342900" algn="l">
              <a:buFont typeface="+mj-lt"/>
              <a:buAutoNum type="arabicPeriod"/>
            </a:pPr>
            <a:r>
              <a:rPr lang="en-GB" sz="1200" b="1" i="0" u="none" strike="noStrike" dirty="0">
                <a:solidFill>
                  <a:srgbClr val="222222"/>
                </a:solidFill>
                <a:effectLst/>
                <a:latin typeface="+mj-lt"/>
                <a:hlinkClick r:id="rId12"/>
              </a:rPr>
              <a:t>Fully-Implicit Runge-Kutta Methods (FIRK)</a:t>
            </a:r>
            <a:endParaRPr lang="en-GB" sz="1200" b="1" i="0" u="none" strike="noStrike"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13"/>
              </a:rPr>
              <a:t>Rosenbrock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14"/>
              </a:rPr>
              <a:t>Stabilized Explicit Methods</a:t>
            </a:r>
            <a:endParaRPr lang="en-GB" sz="1200" b="1" i="0" dirty="0">
              <a:solidFill>
                <a:srgbClr val="222222"/>
              </a:solidFill>
              <a:effectLst/>
              <a:latin typeface="+mj-lt"/>
            </a:endParaRPr>
          </a:p>
          <a:p>
            <a:pPr marL="342900" indent="-342900">
              <a:buFont typeface="+mj-lt"/>
              <a:buAutoNum type="arabicPeriod"/>
            </a:pPr>
            <a:r>
              <a:rPr lang="en-GB" sz="1200" b="1" i="0" u="none" strike="noStrike" dirty="0">
                <a:solidFill>
                  <a:srgbClr val="222222"/>
                </a:solidFill>
                <a:effectLst/>
                <a:latin typeface="+mj-lt"/>
                <a:hlinkClick r:id="rId15"/>
              </a:rPr>
              <a:t>DIRK Methods</a:t>
            </a:r>
            <a:endParaRPr lang="en-GB" sz="1200" b="1" i="0" u="none" strike="noStrike" dirty="0">
              <a:solidFill>
                <a:srgbClr val="222222"/>
              </a:solidFill>
              <a:effectLst/>
              <a:latin typeface="+mj-lt"/>
            </a:endParaRPr>
          </a:p>
          <a:p>
            <a:pPr marL="342900" indent="-342900">
              <a:buFont typeface="+mj-lt"/>
              <a:buAutoNum type="arabicPeriod"/>
            </a:pPr>
            <a:r>
              <a:rPr lang="en-GB" sz="1200" b="1" dirty="0">
                <a:solidFill>
                  <a:srgbClr val="222222"/>
                </a:solidFill>
                <a:latin typeface="+mj-lt"/>
              </a:rPr>
              <a:t>…</a:t>
            </a:r>
            <a:endParaRPr lang="en-GB" sz="1200" b="1" i="0" dirty="0">
              <a:solidFill>
                <a:srgbClr val="222222"/>
              </a:solidFill>
              <a:effectLst/>
              <a:latin typeface="+mj-lt"/>
            </a:endParaRPr>
          </a:p>
          <a:p>
            <a:pPr marL="342900" indent="-342900">
              <a:buFont typeface="+mj-lt"/>
              <a:buAutoNum type="arabicPeriod"/>
            </a:pPr>
            <a:endParaRPr lang="en-GB" b="1" i="0" dirty="0">
              <a:solidFill>
                <a:srgbClr val="222222"/>
              </a:solidFill>
              <a:effectLst/>
              <a:latin typeface="Lato Medium" panose="020F0502020204030204" pitchFamily="34" charset="0"/>
            </a:endParaRPr>
          </a:p>
          <a:p>
            <a:pPr marL="342900" indent="-342900">
              <a:buFont typeface="+mj-lt"/>
              <a:buAutoNum type="arabicPeriod"/>
            </a:pPr>
            <a:endParaRPr lang="en-US" dirty="0"/>
          </a:p>
          <a:p>
            <a:endParaRPr lang="en-US" dirty="0"/>
          </a:p>
          <a:p>
            <a:endParaRPr lang="en-US" dirty="0"/>
          </a:p>
        </p:txBody>
      </p:sp>
      <p:sp>
        <p:nvSpPr>
          <p:cNvPr id="11" name="TextBox 10">
            <a:extLst>
              <a:ext uri="{FF2B5EF4-FFF2-40B4-BE49-F238E27FC236}">
                <a16:creationId xmlns:a16="http://schemas.microsoft.com/office/drawing/2014/main" id="{F9E55FC4-46D2-A22B-AF01-F18435B942D2}"/>
              </a:ext>
            </a:extLst>
          </p:cNvPr>
          <p:cNvSpPr txBox="1"/>
          <p:nvPr/>
        </p:nvSpPr>
        <p:spPr>
          <a:xfrm>
            <a:off x="160282" y="789533"/>
            <a:ext cx="9708931" cy="369332"/>
          </a:xfrm>
          <a:prstGeom prst="rect">
            <a:avLst/>
          </a:prstGeom>
          <a:noFill/>
        </p:spPr>
        <p:txBody>
          <a:bodyPr wrap="square">
            <a:spAutoFit/>
          </a:bodyPr>
          <a:lstStyle/>
          <a:p>
            <a:r>
              <a:rPr lang="en-US" dirty="0">
                <a:latin typeface="+mj-lt"/>
              </a:rPr>
              <a:t>A huge number of solvers! See all @ </a:t>
            </a:r>
            <a:r>
              <a:rPr lang="en-US" dirty="0">
                <a:latin typeface="+mj-lt"/>
                <a:hlinkClick r:id="rId16"/>
              </a:rPr>
              <a:t>https://</a:t>
            </a:r>
            <a:r>
              <a:rPr lang="en-US" dirty="0" err="1">
                <a:latin typeface="+mj-lt"/>
                <a:hlinkClick r:id="rId16"/>
              </a:rPr>
              <a:t>diffeq.sciml.ai</a:t>
            </a:r>
            <a:r>
              <a:rPr lang="en-US" dirty="0">
                <a:latin typeface="+mj-lt"/>
                <a:hlinkClick r:id="rId16"/>
              </a:rPr>
              <a:t>/stable/solvers/</a:t>
            </a:r>
            <a:r>
              <a:rPr lang="en-US" dirty="0" err="1">
                <a:latin typeface="+mj-lt"/>
                <a:hlinkClick r:id="rId16"/>
              </a:rPr>
              <a:t>ode_solve</a:t>
            </a:r>
            <a:r>
              <a:rPr lang="en-US" dirty="0">
                <a:latin typeface="+mj-lt"/>
                <a:hlinkClick r:id="rId16"/>
              </a:rPr>
              <a:t>/</a:t>
            </a:r>
            <a:endParaRPr lang="en-US" dirty="0">
              <a:latin typeface="+mj-lt"/>
            </a:endParaRPr>
          </a:p>
        </p:txBody>
      </p:sp>
      <p:pic>
        <p:nvPicPr>
          <p:cNvPr id="13" name="Picture 12" descr="Graphical user interface, text, application, letter, email&#10;&#10;Description automatically generated">
            <a:extLst>
              <a:ext uri="{FF2B5EF4-FFF2-40B4-BE49-F238E27FC236}">
                <a16:creationId xmlns:a16="http://schemas.microsoft.com/office/drawing/2014/main" id="{1A1C60B4-0ACD-9C97-4365-346186C82397}"/>
              </a:ext>
            </a:extLst>
          </p:cNvPr>
          <p:cNvPicPr>
            <a:picLocks noChangeAspect="1"/>
          </p:cNvPicPr>
          <p:nvPr/>
        </p:nvPicPr>
        <p:blipFill>
          <a:blip r:embed="rId17"/>
          <a:stretch>
            <a:fillRect/>
          </a:stretch>
        </p:blipFill>
        <p:spPr>
          <a:xfrm>
            <a:off x="388882" y="1558692"/>
            <a:ext cx="7290890" cy="3740615"/>
          </a:xfrm>
          <a:prstGeom prst="rect">
            <a:avLst/>
          </a:prstGeom>
        </p:spPr>
      </p:pic>
    </p:spTree>
    <p:extLst>
      <p:ext uri="{BB962C8B-B14F-4D97-AF65-F5344CB8AC3E}">
        <p14:creationId xmlns:p14="http://schemas.microsoft.com/office/powerpoint/2010/main" val="3469755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EA910D-CD28-4DFD-FB8A-1F461604030F}"/>
              </a:ext>
            </a:extLst>
          </p:cNvPr>
          <p:cNvGrpSpPr/>
          <p:nvPr/>
        </p:nvGrpSpPr>
        <p:grpSpPr>
          <a:xfrm>
            <a:off x="0" y="0"/>
            <a:ext cx="12192002" cy="541482"/>
            <a:chOff x="0" y="0"/>
            <a:chExt cx="12192002" cy="541482"/>
          </a:xfrm>
        </p:grpSpPr>
        <p:pic>
          <p:nvPicPr>
            <p:cNvPr id="7" name="Picture 6" descr="A picture containing shape&#10;&#10;Description automatically generated">
              <a:extLst>
                <a:ext uri="{FF2B5EF4-FFF2-40B4-BE49-F238E27FC236}">
                  <a16:creationId xmlns:a16="http://schemas.microsoft.com/office/drawing/2014/main" id="{3108A153-7E21-E861-795F-63BD012969C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8C548001-2A56-D3F2-BFCE-D1CF310F5E7F}"/>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FD16FCF7-DE13-1A2A-7802-448FC4C9E6C6}"/>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0" name="TextBox 9">
            <a:extLst>
              <a:ext uri="{FF2B5EF4-FFF2-40B4-BE49-F238E27FC236}">
                <a16:creationId xmlns:a16="http://schemas.microsoft.com/office/drawing/2014/main" id="{40670AE4-4084-4AD1-B9B1-BAEFCF93F152}"/>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Diffusing morphogen with linear degradation</a:t>
            </a:r>
          </a:p>
        </p:txBody>
      </p:sp>
      <p:pic>
        <p:nvPicPr>
          <p:cNvPr id="4" name="Picture 3" descr="Text&#10;&#10;Description automatically generated">
            <a:extLst>
              <a:ext uri="{FF2B5EF4-FFF2-40B4-BE49-F238E27FC236}">
                <a16:creationId xmlns:a16="http://schemas.microsoft.com/office/drawing/2014/main" id="{D84F38DB-D822-6625-EF37-B0418A812978}"/>
              </a:ext>
            </a:extLst>
          </p:cNvPr>
          <p:cNvPicPr>
            <a:picLocks noChangeAspect="1"/>
          </p:cNvPicPr>
          <p:nvPr/>
        </p:nvPicPr>
        <p:blipFill rotWithShape="1">
          <a:blip r:embed="rId5"/>
          <a:srcRect t="14455"/>
          <a:stretch/>
        </p:blipFill>
        <p:spPr>
          <a:xfrm>
            <a:off x="99040" y="1090153"/>
            <a:ext cx="12102268" cy="2076068"/>
          </a:xfrm>
          <a:prstGeom prst="rect">
            <a:avLst/>
          </a:prstGeom>
        </p:spPr>
      </p:pic>
    </p:spTree>
    <p:extLst>
      <p:ext uri="{BB962C8B-B14F-4D97-AF65-F5344CB8AC3E}">
        <p14:creationId xmlns:p14="http://schemas.microsoft.com/office/powerpoint/2010/main" val="1746953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AFC4B27-917F-170D-2FE6-E4D4B03700B6}"/>
              </a:ext>
            </a:extLst>
          </p:cNvPr>
          <p:cNvGrpSpPr/>
          <p:nvPr/>
        </p:nvGrpSpPr>
        <p:grpSpPr>
          <a:xfrm>
            <a:off x="0" y="0"/>
            <a:ext cx="12192002" cy="541482"/>
            <a:chOff x="0" y="0"/>
            <a:chExt cx="12192002" cy="541482"/>
          </a:xfrm>
        </p:grpSpPr>
        <p:pic>
          <p:nvPicPr>
            <p:cNvPr id="14" name="Picture 13" descr="A picture containing shape&#10;&#10;Description automatically generated">
              <a:extLst>
                <a:ext uri="{FF2B5EF4-FFF2-40B4-BE49-F238E27FC236}">
                  <a16:creationId xmlns:a16="http://schemas.microsoft.com/office/drawing/2014/main" id="{18EE0D2D-6962-574F-8742-CC0F1E17E8A2}"/>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21129E9A-9F49-769D-57C7-0895FEF4FFB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E1B549CC-A814-E909-8E5C-7A514BAC19D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2" name="TextBox 1">
            <a:extLst>
              <a:ext uri="{FF2B5EF4-FFF2-40B4-BE49-F238E27FC236}">
                <a16:creationId xmlns:a16="http://schemas.microsoft.com/office/drawing/2014/main" id="{94282569-CB78-D8D6-C10A-975158A5AF45}"/>
              </a:ext>
            </a:extLst>
          </p:cNvPr>
          <p:cNvSpPr txBox="1"/>
          <p:nvPr/>
        </p:nvSpPr>
        <p:spPr>
          <a:xfrm>
            <a:off x="155963" y="97419"/>
            <a:ext cx="8050924" cy="646331"/>
          </a:xfrm>
          <a:prstGeom prst="rect">
            <a:avLst/>
          </a:prstGeom>
          <a:noFill/>
        </p:spPr>
        <p:txBody>
          <a:bodyPr wrap="square">
            <a:spAutoFit/>
          </a:bodyPr>
          <a:lstStyle/>
          <a:p>
            <a:r>
              <a:rPr lang="en-GB" sz="1800" dirty="0">
                <a:latin typeface="+mj-lt"/>
              </a:rPr>
              <a:t>An adaptive landscape view</a:t>
            </a:r>
            <a:endParaRPr lang="en-US" dirty="0">
              <a:latin typeface="+mj-lt"/>
            </a:endParaRPr>
          </a:p>
          <a:p>
            <a:endParaRPr lang="en-US" dirty="0">
              <a:latin typeface="+mj-lt"/>
            </a:endParaRPr>
          </a:p>
        </p:txBody>
      </p:sp>
      <p:pic>
        <p:nvPicPr>
          <p:cNvPr id="6" name="Picture 5" descr="Chart, surface chart&#10;&#10;Description automatically generated">
            <a:extLst>
              <a:ext uri="{FF2B5EF4-FFF2-40B4-BE49-F238E27FC236}">
                <a16:creationId xmlns:a16="http://schemas.microsoft.com/office/drawing/2014/main" id="{90948ED4-20C5-DBCE-2361-275695C0F927}"/>
              </a:ext>
            </a:extLst>
          </p:cNvPr>
          <p:cNvPicPr>
            <a:picLocks noChangeAspect="1"/>
          </p:cNvPicPr>
          <p:nvPr/>
        </p:nvPicPr>
        <p:blipFill>
          <a:blip r:embed="rId4"/>
          <a:stretch>
            <a:fillRect/>
          </a:stretch>
        </p:blipFill>
        <p:spPr>
          <a:xfrm>
            <a:off x="467397" y="1166842"/>
            <a:ext cx="5360342" cy="3432197"/>
          </a:xfrm>
          <a:prstGeom prst="rect">
            <a:avLst/>
          </a:prstGeom>
        </p:spPr>
      </p:pic>
      <p:sp>
        <p:nvSpPr>
          <p:cNvPr id="8" name="TextBox 7">
            <a:extLst>
              <a:ext uri="{FF2B5EF4-FFF2-40B4-BE49-F238E27FC236}">
                <a16:creationId xmlns:a16="http://schemas.microsoft.com/office/drawing/2014/main" id="{EE25BE1B-E9D5-1E38-1DA7-520D04036D0D}"/>
              </a:ext>
            </a:extLst>
          </p:cNvPr>
          <p:cNvSpPr txBox="1"/>
          <p:nvPr/>
        </p:nvSpPr>
        <p:spPr>
          <a:xfrm>
            <a:off x="-117169" y="687295"/>
            <a:ext cx="3791181" cy="276999"/>
          </a:xfrm>
          <a:prstGeom prst="rect">
            <a:avLst/>
          </a:prstGeom>
          <a:noFill/>
        </p:spPr>
        <p:txBody>
          <a:bodyPr wrap="square">
            <a:spAutoFit/>
          </a:bodyPr>
          <a:lstStyle/>
          <a:p>
            <a:pPr algn="ctr"/>
            <a:r>
              <a:rPr lang="en-GB" sz="1200" dirty="0">
                <a:solidFill>
                  <a:srgbClr val="222222"/>
                </a:solidFill>
                <a:latin typeface="Arial" panose="020B0604020202020204" pitchFamily="34" charset="0"/>
              </a:rPr>
              <a:t>De Visser, J. A. G. M., &amp; Krug, J. (2014).</a:t>
            </a:r>
            <a:endParaRPr lang="en-US" sz="1200" dirty="0">
              <a:solidFill>
                <a:srgbClr val="222222"/>
              </a:solidFill>
              <a:latin typeface="Arial" panose="020B0604020202020204" pitchFamily="34" charset="0"/>
            </a:endParaRPr>
          </a:p>
        </p:txBody>
      </p:sp>
      <p:sp>
        <p:nvSpPr>
          <p:cNvPr id="10" name="TextBox 9">
            <a:extLst>
              <a:ext uri="{FF2B5EF4-FFF2-40B4-BE49-F238E27FC236}">
                <a16:creationId xmlns:a16="http://schemas.microsoft.com/office/drawing/2014/main" id="{9D97EEAA-6BE2-177E-3892-92135DCEB6DB}"/>
              </a:ext>
            </a:extLst>
          </p:cNvPr>
          <p:cNvSpPr txBox="1"/>
          <p:nvPr/>
        </p:nvSpPr>
        <p:spPr>
          <a:xfrm>
            <a:off x="6675695" y="1166842"/>
            <a:ext cx="5360342" cy="5078313"/>
          </a:xfrm>
          <a:prstGeom prst="rect">
            <a:avLst/>
          </a:prstGeom>
          <a:noFill/>
        </p:spPr>
        <p:txBody>
          <a:bodyPr wrap="square" rtlCol="0">
            <a:spAutoFit/>
          </a:bodyPr>
          <a:lstStyle/>
          <a:p>
            <a:r>
              <a:rPr lang="en-US" b="1" dirty="0"/>
              <a:t>For determinism:</a:t>
            </a:r>
          </a:p>
          <a:p>
            <a:endParaRPr lang="en-US" dirty="0"/>
          </a:p>
          <a:p>
            <a:pPr marL="285750" indent="-285750">
              <a:buFont typeface="Arial" panose="020B0604020202020204" pitchFamily="34" charset="0"/>
              <a:buChar char="•"/>
            </a:pPr>
            <a:r>
              <a:rPr lang="en-US" dirty="0"/>
              <a:t>Natural selection tends to push the population uphill to higher average fitness</a:t>
            </a:r>
          </a:p>
          <a:p>
            <a:endParaRPr lang="en-US" dirty="0"/>
          </a:p>
          <a:p>
            <a:r>
              <a:rPr lang="en-US" b="1" dirty="0"/>
              <a:t>For contingency:</a:t>
            </a:r>
          </a:p>
          <a:p>
            <a:endParaRPr lang="en-US" b="1" dirty="0"/>
          </a:p>
          <a:p>
            <a:pPr marL="285750" indent="-285750">
              <a:buFont typeface="Arial" panose="020B0604020202020204" pitchFamily="34" charset="0"/>
              <a:buChar char="•"/>
            </a:pPr>
            <a:r>
              <a:rPr lang="en-US" dirty="0"/>
              <a:t>Stochastic mutation yields differing trajectories  - </a:t>
            </a:r>
            <a:r>
              <a:rPr lang="en-GB" i="1" dirty="0"/>
              <a:t>Mani, G. S., &amp; Clarke, B. C. (1990)</a:t>
            </a:r>
            <a:endParaRPr lang="en-US"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Random initial condition in rugged landscapes- </a:t>
            </a:r>
            <a:r>
              <a:rPr lang="en-GB" i="1" dirty="0"/>
              <a:t>Lobkovsky, A. E., Wolf, Y. I., &amp; Koonin, E. V. (2011</a:t>
            </a:r>
            <a:r>
              <a:rPr lang="en-GB" i="1" dirty="0">
                <a:solidFill>
                  <a:srgbClr val="222222"/>
                </a:solidFill>
                <a:latin typeface="Arial" panose="020B0604020202020204" pitchFamily="34" charset="0"/>
              </a:rPr>
              <a:t>)</a:t>
            </a:r>
            <a:endParaRPr lang="en-US" i="1" dirty="0"/>
          </a:p>
          <a:p>
            <a:pPr marL="285750" indent="-285750">
              <a:buFont typeface="Arial" panose="020B0604020202020204" pitchFamily="34" charset="0"/>
              <a:buChar char="•"/>
            </a:pPr>
            <a:endParaRPr lang="en-US" i="1"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886753B9-B3CB-85EE-4B3C-99FADD78A940}"/>
              </a:ext>
            </a:extLst>
          </p:cNvPr>
          <p:cNvSpPr txBox="1"/>
          <p:nvPr/>
        </p:nvSpPr>
        <p:spPr>
          <a:xfrm>
            <a:off x="248417" y="4756908"/>
            <a:ext cx="7718477" cy="2031325"/>
          </a:xfrm>
          <a:prstGeom prst="rect">
            <a:avLst/>
          </a:prstGeom>
          <a:noFill/>
        </p:spPr>
        <p:txBody>
          <a:bodyPr wrap="square">
            <a:spAutoFit/>
          </a:bodyPr>
          <a:lstStyle/>
          <a:p>
            <a:r>
              <a:rPr lang="en-US" b="1" dirty="0"/>
              <a:t>Could contribute in either direction:</a:t>
            </a:r>
          </a:p>
          <a:p>
            <a:endParaRPr lang="en-US" dirty="0"/>
          </a:p>
          <a:p>
            <a:pPr marL="285750" indent="-285750">
              <a:buFont typeface="Arial" panose="020B0604020202020204" pitchFamily="34" charset="0"/>
              <a:buChar char="•"/>
            </a:pPr>
            <a:r>
              <a:rPr lang="en-US" dirty="0"/>
              <a:t>Fitness landscape (</a:t>
            </a:r>
            <a:r>
              <a:rPr lang="en-GB" dirty="0"/>
              <a:t>“the evolutionary routes are many, but the destinations are limited.”</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Accessibility of phenotypes through mutation -</a:t>
            </a:r>
            <a:r>
              <a:rPr lang="en-US" i="1" dirty="0"/>
              <a:t> </a:t>
            </a:r>
            <a:r>
              <a:rPr lang="en-GB" sz="1800" i="1" dirty="0"/>
              <a:t>Jiménez, A., Cotterell, J., Munteanu, A., &amp; Sharpe, J. (2015)</a:t>
            </a:r>
            <a:endParaRPr lang="en-US" i="1" dirty="0"/>
          </a:p>
        </p:txBody>
      </p:sp>
      <p:sp>
        <p:nvSpPr>
          <p:cNvPr id="20" name="Right Brace 19">
            <a:extLst>
              <a:ext uri="{FF2B5EF4-FFF2-40B4-BE49-F238E27FC236}">
                <a16:creationId xmlns:a16="http://schemas.microsoft.com/office/drawing/2014/main" id="{E39A9801-DF01-0C90-72A0-E173A3122F1C}"/>
              </a:ext>
            </a:extLst>
          </p:cNvPr>
          <p:cNvSpPr/>
          <p:nvPr/>
        </p:nvSpPr>
        <p:spPr>
          <a:xfrm>
            <a:off x="7846618" y="5296620"/>
            <a:ext cx="240552" cy="146396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5B7D0DD-FB50-ACA2-39AA-2FC7E95FB683}"/>
              </a:ext>
            </a:extLst>
          </p:cNvPr>
          <p:cNvSpPr txBox="1"/>
          <p:nvPr/>
        </p:nvSpPr>
        <p:spPr>
          <a:xfrm>
            <a:off x="8236818" y="5843934"/>
            <a:ext cx="6157354" cy="369332"/>
          </a:xfrm>
          <a:prstGeom prst="rect">
            <a:avLst/>
          </a:prstGeom>
          <a:noFill/>
        </p:spPr>
        <p:txBody>
          <a:bodyPr wrap="square">
            <a:spAutoFit/>
          </a:bodyPr>
          <a:lstStyle/>
          <a:p>
            <a:r>
              <a:rPr lang="en-US" b="1" dirty="0"/>
              <a:t>Developmental processes!</a:t>
            </a:r>
          </a:p>
        </p:txBody>
      </p:sp>
    </p:spTree>
    <p:extLst>
      <p:ext uri="{BB962C8B-B14F-4D97-AF65-F5344CB8AC3E}">
        <p14:creationId xmlns:p14="http://schemas.microsoft.com/office/powerpoint/2010/main" val="1579393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EA910D-CD28-4DFD-FB8A-1F461604030F}"/>
              </a:ext>
            </a:extLst>
          </p:cNvPr>
          <p:cNvGrpSpPr/>
          <p:nvPr/>
        </p:nvGrpSpPr>
        <p:grpSpPr>
          <a:xfrm>
            <a:off x="0" y="0"/>
            <a:ext cx="12192002" cy="541482"/>
            <a:chOff x="0" y="0"/>
            <a:chExt cx="12192002" cy="541482"/>
          </a:xfrm>
        </p:grpSpPr>
        <p:pic>
          <p:nvPicPr>
            <p:cNvPr id="7" name="Picture 6" descr="A picture containing shape&#10;&#10;Description automatically generated">
              <a:extLst>
                <a:ext uri="{FF2B5EF4-FFF2-40B4-BE49-F238E27FC236}">
                  <a16:creationId xmlns:a16="http://schemas.microsoft.com/office/drawing/2014/main" id="{3108A153-7E21-E861-795F-63BD012969C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8C548001-2A56-D3F2-BFCE-D1CF310F5E7F}"/>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FD16FCF7-DE13-1A2A-7802-448FC4C9E6C6}"/>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0" name="TextBox 9">
            <a:extLst>
              <a:ext uri="{FF2B5EF4-FFF2-40B4-BE49-F238E27FC236}">
                <a16:creationId xmlns:a16="http://schemas.microsoft.com/office/drawing/2014/main" id="{40670AE4-4084-4AD1-B9B1-BAEFCF93F152}"/>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Diffusing morphogen with linear degradation</a:t>
            </a:r>
          </a:p>
        </p:txBody>
      </p:sp>
      <p:pic>
        <p:nvPicPr>
          <p:cNvPr id="17" name="Picture 16" descr="Diagram, text&#10;&#10;Description automatically generated with medium confidence">
            <a:extLst>
              <a:ext uri="{FF2B5EF4-FFF2-40B4-BE49-F238E27FC236}">
                <a16:creationId xmlns:a16="http://schemas.microsoft.com/office/drawing/2014/main" id="{ECD4D6A3-E0AD-A29A-B99B-4FE96BDDD361}"/>
              </a:ext>
            </a:extLst>
          </p:cNvPr>
          <p:cNvPicPr>
            <a:picLocks noChangeAspect="1"/>
          </p:cNvPicPr>
          <p:nvPr/>
        </p:nvPicPr>
        <p:blipFill rotWithShape="1">
          <a:blip r:embed="rId5"/>
          <a:srcRect t="740" b="-1"/>
          <a:stretch/>
        </p:blipFill>
        <p:spPr>
          <a:xfrm>
            <a:off x="23519" y="1472948"/>
            <a:ext cx="12144961" cy="4263796"/>
          </a:xfrm>
          <a:prstGeom prst="rect">
            <a:avLst/>
          </a:prstGeom>
        </p:spPr>
      </p:pic>
    </p:spTree>
    <p:extLst>
      <p:ext uri="{BB962C8B-B14F-4D97-AF65-F5344CB8AC3E}">
        <p14:creationId xmlns:p14="http://schemas.microsoft.com/office/powerpoint/2010/main" val="2336539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EA910D-CD28-4DFD-FB8A-1F461604030F}"/>
              </a:ext>
            </a:extLst>
          </p:cNvPr>
          <p:cNvGrpSpPr/>
          <p:nvPr/>
        </p:nvGrpSpPr>
        <p:grpSpPr>
          <a:xfrm>
            <a:off x="0" y="0"/>
            <a:ext cx="12192002" cy="541482"/>
            <a:chOff x="0" y="0"/>
            <a:chExt cx="12192002" cy="541482"/>
          </a:xfrm>
        </p:grpSpPr>
        <p:pic>
          <p:nvPicPr>
            <p:cNvPr id="7" name="Picture 6" descr="A picture containing shape&#10;&#10;Description automatically generated">
              <a:extLst>
                <a:ext uri="{FF2B5EF4-FFF2-40B4-BE49-F238E27FC236}">
                  <a16:creationId xmlns:a16="http://schemas.microsoft.com/office/drawing/2014/main" id="{3108A153-7E21-E861-795F-63BD012969C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8C548001-2A56-D3F2-BFCE-D1CF310F5E7F}"/>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FD16FCF7-DE13-1A2A-7802-448FC4C9E6C6}"/>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0" name="TextBox 9">
            <a:extLst>
              <a:ext uri="{FF2B5EF4-FFF2-40B4-BE49-F238E27FC236}">
                <a16:creationId xmlns:a16="http://schemas.microsoft.com/office/drawing/2014/main" id="{40670AE4-4084-4AD1-B9B1-BAEFCF93F152}"/>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Diffusing morphogen with linear degradation</a:t>
            </a:r>
          </a:p>
        </p:txBody>
      </p:sp>
      <p:pic>
        <p:nvPicPr>
          <p:cNvPr id="3" name="Picture 2" descr="A picture containing text&#10;&#10;Description automatically generated">
            <a:extLst>
              <a:ext uri="{FF2B5EF4-FFF2-40B4-BE49-F238E27FC236}">
                <a16:creationId xmlns:a16="http://schemas.microsoft.com/office/drawing/2014/main" id="{63BF6AD8-44E9-9799-9891-638C299D0CDB}"/>
              </a:ext>
            </a:extLst>
          </p:cNvPr>
          <p:cNvPicPr>
            <a:picLocks noChangeAspect="1"/>
          </p:cNvPicPr>
          <p:nvPr/>
        </p:nvPicPr>
        <p:blipFill>
          <a:blip r:embed="rId5"/>
          <a:stretch>
            <a:fillRect/>
          </a:stretch>
        </p:blipFill>
        <p:spPr>
          <a:xfrm>
            <a:off x="70452" y="1305544"/>
            <a:ext cx="12051095" cy="2289322"/>
          </a:xfrm>
          <a:prstGeom prst="rect">
            <a:avLst/>
          </a:prstGeom>
        </p:spPr>
      </p:pic>
    </p:spTree>
    <p:extLst>
      <p:ext uri="{BB962C8B-B14F-4D97-AF65-F5344CB8AC3E}">
        <p14:creationId xmlns:p14="http://schemas.microsoft.com/office/powerpoint/2010/main" val="1596034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E05AC6-8949-6FD7-9FAF-9A78F6E6675E}"/>
              </a:ext>
            </a:extLst>
          </p:cNvPr>
          <p:cNvGrpSpPr/>
          <p:nvPr/>
        </p:nvGrpSpPr>
        <p:grpSpPr>
          <a:xfrm>
            <a:off x="0" y="0"/>
            <a:ext cx="12192002" cy="541482"/>
            <a:chOff x="0" y="0"/>
            <a:chExt cx="12192002" cy="541482"/>
          </a:xfrm>
        </p:grpSpPr>
        <p:pic>
          <p:nvPicPr>
            <p:cNvPr id="9" name="Picture 8" descr="A picture containing shape&#10;&#10;Description automatically generated">
              <a:extLst>
                <a:ext uri="{FF2B5EF4-FFF2-40B4-BE49-F238E27FC236}">
                  <a16:creationId xmlns:a16="http://schemas.microsoft.com/office/drawing/2014/main" id="{D6F1AFB7-5F35-0E49-D7E3-D32B45495EB9}"/>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221D5D84-B18C-E7F9-5CE2-90B265537E71}"/>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37204B98-1126-16C1-AF55-6AB1BC8D99C9}"/>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2" name="TextBox 11">
            <a:extLst>
              <a:ext uri="{FF2B5EF4-FFF2-40B4-BE49-F238E27FC236}">
                <a16:creationId xmlns:a16="http://schemas.microsoft.com/office/drawing/2014/main" id="{EAD4A165-90B5-0A26-9627-4A3953C3F4CC}"/>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Diffusing morphogen with linear degradation</a:t>
            </a:r>
          </a:p>
        </p:txBody>
      </p:sp>
      <p:pic>
        <p:nvPicPr>
          <p:cNvPr id="14" name="Picture 13">
            <a:extLst>
              <a:ext uri="{FF2B5EF4-FFF2-40B4-BE49-F238E27FC236}">
                <a16:creationId xmlns:a16="http://schemas.microsoft.com/office/drawing/2014/main" id="{48A14880-8812-E16C-5551-051DDF21E5E5}"/>
              </a:ext>
            </a:extLst>
          </p:cNvPr>
          <p:cNvPicPr>
            <a:picLocks noChangeAspect="1"/>
          </p:cNvPicPr>
          <p:nvPr/>
        </p:nvPicPr>
        <p:blipFill>
          <a:blip r:embed="rId5"/>
          <a:stretch>
            <a:fillRect/>
          </a:stretch>
        </p:blipFill>
        <p:spPr>
          <a:xfrm>
            <a:off x="2826069" y="1012892"/>
            <a:ext cx="5789583" cy="5123321"/>
          </a:xfrm>
          <a:prstGeom prst="rect">
            <a:avLst/>
          </a:prstGeom>
        </p:spPr>
      </p:pic>
    </p:spTree>
    <p:extLst>
      <p:ext uri="{BB962C8B-B14F-4D97-AF65-F5344CB8AC3E}">
        <p14:creationId xmlns:p14="http://schemas.microsoft.com/office/powerpoint/2010/main" val="1214965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35A961D-749E-9BB6-4DB1-773CCB4CAFCC}"/>
              </a:ext>
            </a:extLst>
          </p:cNvPr>
          <p:cNvGrpSpPr/>
          <p:nvPr/>
        </p:nvGrpSpPr>
        <p:grpSpPr>
          <a:xfrm>
            <a:off x="0" y="0"/>
            <a:ext cx="12192002" cy="541482"/>
            <a:chOff x="0" y="0"/>
            <a:chExt cx="12192002" cy="541482"/>
          </a:xfrm>
        </p:grpSpPr>
        <p:pic>
          <p:nvPicPr>
            <p:cNvPr id="19" name="Picture 18" descr="A picture containing shape&#10;&#10;Description automatically generated">
              <a:extLst>
                <a:ext uri="{FF2B5EF4-FFF2-40B4-BE49-F238E27FC236}">
                  <a16:creationId xmlns:a16="http://schemas.microsoft.com/office/drawing/2014/main" id="{F62EFBCB-000D-4CCD-C1F9-7DA49E1492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6F6DC229-AE70-1323-FDF8-249F8BD13CA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E3C1B849-F079-B8A6-69DE-3AA3B079CCB8}"/>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Diffusing morphogen with linear degradation</a:t>
            </a:r>
          </a:p>
        </p:txBody>
      </p:sp>
      <p:pic>
        <p:nvPicPr>
          <p:cNvPr id="12" name="Picture 11" descr="Chart, line chart&#10;&#10;Description automatically generated">
            <a:extLst>
              <a:ext uri="{FF2B5EF4-FFF2-40B4-BE49-F238E27FC236}">
                <a16:creationId xmlns:a16="http://schemas.microsoft.com/office/drawing/2014/main" id="{61331137-0FC3-1896-156C-B3ED0D8C1254}"/>
              </a:ext>
            </a:extLst>
          </p:cNvPr>
          <p:cNvPicPr>
            <a:picLocks noChangeAspect="1"/>
          </p:cNvPicPr>
          <p:nvPr/>
        </p:nvPicPr>
        <p:blipFill>
          <a:blip r:embed="rId5"/>
          <a:stretch>
            <a:fillRect/>
          </a:stretch>
        </p:blipFill>
        <p:spPr>
          <a:xfrm>
            <a:off x="816564" y="3419126"/>
            <a:ext cx="5029199" cy="3352799"/>
          </a:xfrm>
          <a:prstGeom prst="rect">
            <a:avLst/>
          </a:prstGeom>
        </p:spPr>
      </p:pic>
      <p:pic>
        <p:nvPicPr>
          <p:cNvPr id="16" name="Picture 15">
            <a:extLst>
              <a:ext uri="{FF2B5EF4-FFF2-40B4-BE49-F238E27FC236}">
                <a16:creationId xmlns:a16="http://schemas.microsoft.com/office/drawing/2014/main" id="{D1D5BDFE-AA27-951D-DAD1-3C4132026BB4}"/>
              </a:ext>
            </a:extLst>
          </p:cNvPr>
          <p:cNvPicPr>
            <a:picLocks noChangeAspect="1"/>
          </p:cNvPicPr>
          <p:nvPr/>
        </p:nvPicPr>
        <p:blipFill>
          <a:blip r:embed="rId6"/>
          <a:stretch>
            <a:fillRect/>
          </a:stretch>
        </p:blipFill>
        <p:spPr>
          <a:xfrm>
            <a:off x="6243147" y="3429000"/>
            <a:ext cx="5029199" cy="3352799"/>
          </a:xfrm>
          <a:prstGeom prst="rect">
            <a:avLst/>
          </a:prstGeom>
        </p:spPr>
      </p:pic>
      <p:pic>
        <p:nvPicPr>
          <p:cNvPr id="23" name="Picture 22">
            <a:extLst>
              <a:ext uri="{FF2B5EF4-FFF2-40B4-BE49-F238E27FC236}">
                <a16:creationId xmlns:a16="http://schemas.microsoft.com/office/drawing/2014/main" id="{B8EB72B7-6EE0-4967-9097-9378880DE342}"/>
              </a:ext>
            </a:extLst>
          </p:cNvPr>
          <p:cNvPicPr>
            <a:picLocks noChangeAspect="1"/>
          </p:cNvPicPr>
          <p:nvPr/>
        </p:nvPicPr>
        <p:blipFill rotWithShape="1">
          <a:blip r:embed="rId7"/>
          <a:srcRect t="14039"/>
          <a:stretch/>
        </p:blipFill>
        <p:spPr>
          <a:xfrm>
            <a:off x="816564" y="627557"/>
            <a:ext cx="10264581" cy="2620178"/>
          </a:xfrm>
          <a:prstGeom prst="rect">
            <a:avLst/>
          </a:prstGeom>
        </p:spPr>
      </p:pic>
    </p:spTree>
    <p:extLst>
      <p:ext uri="{BB962C8B-B14F-4D97-AF65-F5344CB8AC3E}">
        <p14:creationId xmlns:p14="http://schemas.microsoft.com/office/powerpoint/2010/main" val="101836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35A961D-749E-9BB6-4DB1-773CCB4CAFCC}"/>
              </a:ext>
            </a:extLst>
          </p:cNvPr>
          <p:cNvGrpSpPr/>
          <p:nvPr/>
        </p:nvGrpSpPr>
        <p:grpSpPr>
          <a:xfrm>
            <a:off x="0" y="0"/>
            <a:ext cx="12192002" cy="541482"/>
            <a:chOff x="0" y="0"/>
            <a:chExt cx="12192002" cy="541482"/>
          </a:xfrm>
        </p:grpSpPr>
        <p:pic>
          <p:nvPicPr>
            <p:cNvPr id="19" name="Picture 18" descr="A picture containing shape&#10;&#10;Description automatically generated">
              <a:extLst>
                <a:ext uri="{FF2B5EF4-FFF2-40B4-BE49-F238E27FC236}">
                  <a16:creationId xmlns:a16="http://schemas.microsoft.com/office/drawing/2014/main" id="{F62EFBCB-000D-4CCD-C1F9-7DA49E1492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6F6DC229-AE70-1323-FDF8-249F8BD13CA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E3C1B849-F079-B8A6-69DE-3AA3B079CCB8}"/>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Stiffness</a:t>
            </a:r>
          </a:p>
        </p:txBody>
      </p:sp>
      <p:pic>
        <p:nvPicPr>
          <p:cNvPr id="16" name="Picture 15">
            <a:extLst>
              <a:ext uri="{FF2B5EF4-FFF2-40B4-BE49-F238E27FC236}">
                <a16:creationId xmlns:a16="http://schemas.microsoft.com/office/drawing/2014/main" id="{D1D5BDFE-AA27-951D-DAD1-3C4132026BB4}"/>
              </a:ext>
            </a:extLst>
          </p:cNvPr>
          <p:cNvPicPr>
            <a:picLocks noChangeAspect="1"/>
          </p:cNvPicPr>
          <p:nvPr/>
        </p:nvPicPr>
        <p:blipFill>
          <a:blip r:embed="rId5"/>
          <a:stretch>
            <a:fillRect/>
          </a:stretch>
        </p:blipFill>
        <p:spPr>
          <a:xfrm>
            <a:off x="3790274" y="1022276"/>
            <a:ext cx="4167192" cy="2778128"/>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F7E7AB98-3CBC-E1C6-FE9E-03FA62AC7C69}"/>
              </a:ext>
            </a:extLst>
          </p:cNvPr>
          <p:cNvPicPr>
            <a:picLocks noChangeAspect="1"/>
          </p:cNvPicPr>
          <p:nvPr/>
        </p:nvPicPr>
        <p:blipFill>
          <a:blip r:embed="rId6"/>
          <a:stretch>
            <a:fillRect/>
          </a:stretch>
        </p:blipFill>
        <p:spPr>
          <a:xfrm>
            <a:off x="-28699" y="4135971"/>
            <a:ext cx="11805138" cy="1483158"/>
          </a:xfrm>
          <a:prstGeom prst="rect">
            <a:avLst/>
          </a:prstGeom>
        </p:spPr>
      </p:pic>
    </p:spTree>
    <p:extLst>
      <p:ext uri="{BB962C8B-B14F-4D97-AF65-F5344CB8AC3E}">
        <p14:creationId xmlns:p14="http://schemas.microsoft.com/office/powerpoint/2010/main" val="416539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35A961D-749E-9BB6-4DB1-773CCB4CAFCC}"/>
              </a:ext>
            </a:extLst>
          </p:cNvPr>
          <p:cNvGrpSpPr/>
          <p:nvPr/>
        </p:nvGrpSpPr>
        <p:grpSpPr>
          <a:xfrm>
            <a:off x="0" y="0"/>
            <a:ext cx="12192002" cy="541482"/>
            <a:chOff x="0" y="0"/>
            <a:chExt cx="12192002" cy="541482"/>
          </a:xfrm>
        </p:grpSpPr>
        <p:pic>
          <p:nvPicPr>
            <p:cNvPr id="19" name="Picture 18" descr="A picture containing shape&#10;&#10;Description automatically generated">
              <a:extLst>
                <a:ext uri="{FF2B5EF4-FFF2-40B4-BE49-F238E27FC236}">
                  <a16:creationId xmlns:a16="http://schemas.microsoft.com/office/drawing/2014/main" id="{F62EFBCB-000D-4CCD-C1F9-7DA49E1492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6F6DC229-AE70-1323-FDF8-249F8BD13CAE}"/>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E3C1B849-F079-B8A6-69DE-3AA3B079CCB8}"/>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99040" y="86075"/>
            <a:ext cx="9724899" cy="369332"/>
          </a:xfrm>
          <a:prstGeom prst="rect">
            <a:avLst/>
          </a:prstGeom>
          <a:noFill/>
        </p:spPr>
        <p:txBody>
          <a:bodyPr wrap="square" rtlCol="0">
            <a:spAutoFit/>
          </a:bodyPr>
          <a:lstStyle/>
          <a:p>
            <a:r>
              <a:rPr lang="en-US" dirty="0">
                <a:latin typeface="+mj-lt"/>
              </a:rPr>
              <a:t>A simple PDE with </a:t>
            </a:r>
            <a:r>
              <a:rPr lang="en-US" dirty="0">
                <a:latin typeface="+mj-lt"/>
                <a:hlinkClick r:id="rId4"/>
              </a:rPr>
              <a:t>DifferentialEquations.jl </a:t>
            </a:r>
            <a:r>
              <a:rPr lang="en-US" dirty="0">
                <a:latin typeface="+mj-lt"/>
              </a:rPr>
              <a:t>– Stiffness</a:t>
            </a:r>
          </a:p>
        </p:txBody>
      </p:sp>
      <p:pic>
        <p:nvPicPr>
          <p:cNvPr id="6" name="Picture 5" descr="Chart, line chart&#10;&#10;Description automatically generated">
            <a:extLst>
              <a:ext uri="{FF2B5EF4-FFF2-40B4-BE49-F238E27FC236}">
                <a16:creationId xmlns:a16="http://schemas.microsoft.com/office/drawing/2014/main" id="{61F848D1-5E7E-8CDF-904D-A4528299E08A}"/>
              </a:ext>
            </a:extLst>
          </p:cNvPr>
          <p:cNvPicPr>
            <a:picLocks noChangeAspect="1"/>
          </p:cNvPicPr>
          <p:nvPr/>
        </p:nvPicPr>
        <p:blipFill>
          <a:blip r:embed="rId5"/>
          <a:stretch>
            <a:fillRect/>
          </a:stretch>
        </p:blipFill>
        <p:spPr>
          <a:xfrm>
            <a:off x="356694" y="717739"/>
            <a:ext cx="4604795" cy="3069863"/>
          </a:xfrm>
          <a:prstGeom prst="rect">
            <a:avLst/>
          </a:prstGeom>
        </p:spPr>
      </p:pic>
      <p:pic>
        <p:nvPicPr>
          <p:cNvPr id="8" name="Picture 7" descr="Chart, histogram&#10;&#10;Description automatically generated">
            <a:extLst>
              <a:ext uri="{FF2B5EF4-FFF2-40B4-BE49-F238E27FC236}">
                <a16:creationId xmlns:a16="http://schemas.microsoft.com/office/drawing/2014/main" id="{E4DC1AF7-508D-E51D-C8F9-1520DD70A725}"/>
              </a:ext>
            </a:extLst>
          </p:cNvPr>
          <p:cNvPicPr>
            <a:picLocks noChangeAspect="1"/>
          </p:cNvPicPr>
          <p:nvPr/>
        </p:nvPicPr>
        <p:blipFill>
          <a:blip r:embed="rId6"/>
          <a:stretch>
            <a:fillRect/>
          </a:stretch>
        </p:blipFill>
        <p:spPr>
          <a:xfrm>
            <a:off x="6221415" y="617009"/>
            <a:ext cx="4947746" cy="3298498"/>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15859D3F-4D5F-AF15-CEFD-A1D3E37C6D70}"/>
              </a:ext>
            </a:extLst>
          </p:cNvPr>
          <p:cNvPicPr>
            <a:picLocks noChangeAspect="1"/>
          </p:cNvPicPr>
          <p:nvPr/>
        </p:nvPicPr>
        <p:blipFill>
          <a:blip r:embed="rId7"/>
          <a:stretch>
            <a:fillRect/>
          </a:stretch>
        </p:blipFill>
        <p:spPr>
          <a:xfrm>
            <a:off x="400351" y="3991034"/>
            <a:ext cx="10023230" cy="2766236"/>
          </a:xfrm>
          <a:prstGeom prst="rect">
            <a:avLst/>
          </a:prstGeom>
        </p:spPr>
      </p:pic>
    </p:spTree>
    <p:extLst>
      <p:ext uri="{BB962C8B-B14F-4D97-AF65-F5344CB8AC3E}">
        <p14:creationId xmlns:p14="http://schemas.microsoft.com/office/powerpoint/2010/main" val="120073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EFD106-55E2-B163-CB14-5F8734B12775}"/>
              </a:ext>
            </a:extLst>
          </p:cNvPr>
          <p:cNvGrpSpPr/>
          <p:nvPr/>
        </p:nvGrpSpPr>
        <p:grpSpPr>
          <a:xfrm>
            <a:off x="0" y="0"/>
            <a:ext cx="12192002" cy="541482"/>
            <a:chOff x="0" y="0"/>
            <a:chExt cx="12192002" cy="541482"/>
          </a:xfrm>
        </p:grpSpPr>
        <p:pic>
          <p:nvPicPr>
            <p:cNvPr id="10" name="Picture 9" descr="A picture containing shape&#10;&#10;Description automatically generated">
              <a:extLst>
                <a:ext uri="{FF2B5EF4-FFF2-40B4-BE49-F238E27FC236}">
                  <a16:creationId xmlns:a16="http://schemas.microsoft.com/office/drawing/2014/main" id="{B2E06BCB-B0D7-23FC-0FBB-0CC852D9887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7502084E-252B-30A1-E353-5D3133E12951}"/>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D869425B-5963-3B91-F9AC-FD3E8C5F7063}"/>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3" name="Picture 2" descr="Chart, line chart&#10;&#10;Description automatically generated">
            <a:extLst>
              <a:ext uri="{FF2B5EF4-FFF2-40B4-BE49-F238E27FC236}">
                <a16:creationId xmlns:a16="http://schemas.microsoft.com/office/drawing/2014/main" id="{473DA791-6FF1-1E36-300F-5D7A3E023060}"/>
              </a:ext>
            </a:extLst>
          </p:cNvPr>
          <p:cNvPicPr>
            <a:picLocks noChangeAspect="1"/>
          </p:cNvPicPr>
          <p:nvPr/>
        </p:nvPicPr>
        <p:blipFill>
          <a:blip r:embed="rId4"/>
          <a:stretch>
            <a:fillRect/>
          </a:stretch>
        </p:blipFill>
        <p:spPr>
          <a:xfrm>
            <a:off x="157655" y="2616227"/>
            <a:ext cx="5744224" cy="3829483"/>
          </a:xfrm>
          <a:prstGeom prst="rect">
            <a:avLst/>
          </a:prstGeom>
        </p:spPr>
      </p:pic>
      <p:pic>
        <p:nvPicPr>
          <p:cNvPr id="6" name="Picture 5" descr="Chart&#10;&#10;Description automatically generated">
            <a:extLst>
              <a:ext uri="{FF2B5EF4-FFF2-40B4-BE49-F238E27FC236}">
                <a16:creationId xmlns:a16="http://schemas.microsoft.com/office/drawing/2014/main" id="{C27A7379-4508-49F9-6272-A2FE555931FC}"/>
              </a:ext>
            </a:extLst>
          </p:cNvPr>
          <p:cNvPicPr>
            <a:picLocks noChangeAspect="1"/>
          </p:cNvPicPr>
          <p:nvPr/>
        </p:nvPicPr>
        <p:blipFill>
          <a:blip r:embed="rId5"/>
          <a:stretch>
            <a:fillRect/>
          </a:stretch>
        </p:blipFill>
        <p:spPr>
          <a:xfrm>
            <a:off x="6096000" y="2616227"/>
            <a:ext cx="5744225" cy="3829483"/>
          </a:xfrm>
          <a:prstGeom prst="rect">
            <a:avLst/>
          </a:prstGeom>
        </p:spPr>
      </p:pic>
      <p:sp>
        <p:nvSpPr>
          <p:cNvPr id="13" name="TextBox 12">
            <a:extLst>
              <a:ext uri="{FF2B5EF4-FFF2-40B4-BE49-F238E27FC236}">
                <a16:creationId xmlns:a16="http://schemas.microsoft.com/office/drawing/2014/main" id="{65F5A017-ECBE-7FCD-F239-6F24F0A958E0}"/>
              </a:ext>
            </a:extLst>
          </p:cNvPr>
          <p:cNvSpPr txBox="1"/>
          <p:nvPr/>
        </p:nvSpPr>
        <p:spPr>
          <a:xfrm>
            <a:off x="122486" y="63806"/>
            <a:ext cx="7438899" cy="369332"/>
          </a:xfrm>
          <a:prstGeom prst="rect">
            <a:avLst/>
          </a:prstGeom>
          <a:noFill/>
        </p:spPr>
        <p:txBody>
          <a:bodyPr wrap="square" rtlCol="0">
            <a:spAutoFit/>
          </a:bodyPr>
          <a:lstStyle/>
          <a:p>
            <a:r>
              <a:rPr lang="en-US" dirty="0">
                <a:latin typeface="+mj-lt"/>
              </a:rPr>
              <a:t>Looking deeper into </a:t>
            </a:r>
            <a:r>
              <a:rPr lang="en-US" dirty="0">
                <a:latin typeface="+mj-lt"/>
                <a:hlinkClick r:id="rId6"/>
              </a:rPr>
              <a:t>DifferentialEquations.jl </a:t>
            </a:r>
            <a:r>
              <a:rPr lang="en-US" dirty="0">
                <a:latin typeface="+mj-lt"/>
              </a:rPr>
              <a:t>- Growing Cell Population</a:t>
            </a:r>
          </a:p>
        </p:txBody>
      </p:sp>
      <p:pic>
        <p:nvPicPr>
          <p:cNvPr id="15" name="Picture 14">
            <a:extLst>
              <a:ext uri="{FF2B5EF4-FFF2-40B4-BE49-F238E27FC236}">
                <a16:creationId xmlns:a16="http://schemas.microsoft.com/office/drawing/2014/main" id="{0633FEA4-667D-9775-E3AB-D7CB7FAEFFBC}"/>
              </a:ext>
            </a:extLst>
          </p:cNvPr>
          <p:cNvPicPr>
            <a:picLocks noChangeAspect="1"/>
          </p:cNvPicPr>
          <p:nvPr/>
        </p:nvPicPr>
        <p:blipFill>
          <a:blip r:embed="rId7"/>
          <a:stretch>
            <a:fillRect/>
          </a:stretch>
        </p:blipFill>
        <p:spPr>
          <a:xfrm>
            <a:off x="157655" y="970247"/>
            <a:ext cx="11791670" cy="1322723"/>
          </a:xfrm>
          <a:prstGeom prst="rect">
            <a:avLst/>
          </a:prstGeom>
        </p:spPr>
      </p:pic>
    </p:spTree>
    <p:extLst>
      <p:ext uri="{BB962C8B-B14F-4D97-AF65-F5344CB8AC3E}">
        <p14:creationId xmlns:p14="http://schemas.microsoft.com/office/powerpoint/2010/main" val="286954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722766-FEAE-F7A8-2E01-42F671359D4A}"/>
              </a:ext>
            </a:extLst>
          </p:cNvPr>
          <p:cNvGrpSpPr/>
          <p:nvPr/>
        </p:nvGrpSpPr>
        <p:grpSpPr>
          <a:xfrm>
            <a:off x="0" y="0"/>
            <a:ext cx="12192002" cy="541482"/>
            <a:chOff x="0" y="0"/>
            <a:chExt cx="12192002" cy="541482"/>
          </a:xfrm>
        </p:grpSpPr>
        <p:pic>
          <p:nvPicPr>
            <p:cNvPr id="6" name="Picture 5" descr="A picture containing shape&#10;&#10;Description automatically generated">
              <a:extLst>
                <a:ext uri="{FF2B5EF4-FFF2-40B4-BE49-F238E27FC236}">
                  <a16:creationId xmlns:a16="http://schemas.microsoft.com/office/drawing/2014/main" id="{BFA8E88D-7D78-3D9E-56A8-7FFEDCED6E95}"/>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6BB1F63D-B026-BB3C-C694-DC85755DD6C0}"/>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2A29EFB4-15BB-24D5-5098-6DB691762D34}"/>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122486" y="63806"/>
            <a:ext cx="7438899" cy="369332"/>
          </a:xfrm>
          <a:prstGeom prst="rect">
            <a:avLst/>
          </a:prstGeom>
          <a:noFill/>
        </p:spPr>
        <p:txBody>
          <a:bodyPr wrap="square" rtlCol="0">
            <a:spAutoFit/>
          </a:bodyPr>
          <a:lstStyle/>
          <a:p>
            <a:r>
              <a:rPr lang="en-US" dirty="0">
                <a:latin typeface="+mj-lt"/>
              </a:rPr>
              <a:t>Looking deeper into </a:t>
            </a:r>
            <a:r>
              <a:rPr lang="en-US" dirty="0">
                <a:latin typeface="+mj-lt"/>
                <a:hlinkClick r:id="rId4"/>
              </a:rPr>
              <a:t>DifferentialEquations.jl </a:t>
            </a:r>
            <a:r>
              <a:rPr lang="en-US" dirty="0">
                <a:latin typeface="+mj-lt"/>
              </a:rPr>
              <a:t>- Growing Cell Population</a:t>
            </a:r>
          </a:p>
        </p:txBody>
      </p:sp>
      <p:pic>
        <p:nvPicPr>
          <p:cNvPr id="10" name="Picture 9">
            <a:extLst>
              <a:ext uri="{FF2B5EF4-FFF2-40B4-BE49-F238E27FC236}">
                <a16:creationId xmlns:a16="http://schemas.microsoft.com/office/drawing/2014/main" id="{9FFB4C98-F4F6-179A-2D0E-5BEC95A752CF}"/>
              </a:ext>
            </a:extLst>
          </p:cNvPr>
          <p:cNvPicPr>
            <a:picLocks noChangeAspect="1"/>
          </p:cNvPicPr>
          <p:nvPr/>
        </p:nvPicPr>
        <p:blipFill rotWithShape="1">
          <a:blip r:embed="rId5"/>
          <a:srcRect t="6272"/>
          <a:stretch/>
        </p:blipFill>
        <p:spPr>
          <a:xfrm>
            <a:off x="2549117" y="757707"/>
            <a:ext cx="7093766" cy="5917841"/>
          </a:xfrm>
          <a:prstGeom prst="rect">
            <a:avLst/>
          </a:prstGeom>
        </p:spPr>
      </p:pic>
    </p:spTree>
    <p:extLst>
      <p:ext uri="{BB962C8B-B14F-4D97-AF65-F5344CB8AC3E}">
        <p14:creationId xmlns:p14="http://schemas.microsoft.com/office/powerpoint/2010/main" val="2056675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3EF971A-F6B6-5C66-5ADC-842BD8254210}"/>
              </a:ext>
            </a:extLst>
          </p:cNvPr>
          <p:cNvGrpSpPr/>
          <p:nvPr/>
        </p:nvGrpSpPr>
        <p:grpSpPr>
          <a:xfrm>
            <a:off x="0" y="0"/>
            <a:ext cx="12192002" cy="541482"/>
            <a:chOff x="0" y="0"/>
            <a:chExt cx="12192002" cy="541482"/>
          </a:xfrm>
        </p:grpSpPr>
        <p:pic>
          <p:nvPicPr>
            <p:cNvPr id="18" name="Picture 17" descr="A picture containing shape&#10;&#10;Description automatically generated">
              <a:extLst>
                <a:ext uri="{FF2B5EF4-FFF2-40B4-BE49-F238E27FC236}">
                  <a16:creationId xmlns:a16="http://schemas.microsoft.com/office/drawing/2014/main" id="{D788C1EE-05D2-A48C-7026-68F6E3B86AB2}"/>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A0E39363-DF8B-DB09-1106-CAE53C9D0832}"/>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9515555D-626C-04C7-28C2-4633AA43CD70}"/>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0" y="57807"/>
            <a:ext cx="12034345" cy="369332"/>
          </a:xfrm>
          <a:prstGeom prst="rect">
            <a:avLst/>
          </a:prstGeom>
          <a:noFill/>
        </p:spPr>
        <p:txBody>
          <a:bodyPr wrap="square" rtlCol="0">
            <a:spAutoFit/>
          </a:bodyPr>
          <a:lstStyle/>
          <a:p>
            <a:r>
              <a:rPr lang="en-US" dirty="0">
                <a:latin typeface="+mj-lt"/>
              </a:rPr>
              <a:t>Symbolic numerical programming – using </a:t>
            </a:r>
            <a:r>
              <a:rPr lang="en-GB" sz="1800" b="0" i="0" dirty="0">
                <a:solidFill>
                  <a:srgbClr val="24292F"/>
                </a:solidFill>
                <a:effectLst/>
                <a:latin typeface="+mj-lt"/>
                <a:hlinkClick r:id="rId4"/>
              </a:rPr>
              <a:t>MethodOfLines.jl</a:t>
            </a:r>
            <a:r>
              <a:rPr lang="en-GB" sz="1800" b="0" i="0" dirty="0">
                <a:solidFill>
                  <a:srgbClr val="24292F"/>
                </a:solidFill>
                <a:effectLst/>
                <a:latin typeface="+mj-lt"/>
              </a:rPr>
              <a:t> for automated discretization of symbolically-defined PDEs</a:t>
            </a:r>
            <a:endParaRPr lang="en-US" dirty="0">
              <a:latin typeface="+mj-lt"/>
            </a:endParaRPr>
          </a:p>
        </p:txBody>
      </p:sp>
      <p:pic>
        <p:nvPicPr>
          <p:cNvPr id="24" name="Picture 23" descr="Text&#10;&#10;Description automatically generated">
            <a:extLst>
              <a:ext uri="{FF2B5EF4-FFF2-40B4-BE49-F238E27FC236}">
                <a16:creationId xmlns:a16="http://schemas.microsoft.com/office/drawing/2014/main" id="{9A36141D-5FB6-0422-3C6D-1E8869F208A4}"/>
              </a:ext>
            </a:extLst>
          </p:cNvPr>
          <p:cNvPicPr>
            <a:picLocks noChangeAspect="1"/>
          </p:cNvPicPr>
          <p:nvPr/>
        </p:nvPicPr>
        <p:blipFill rotWithShape="1">
          <a:blip r:embed="rId5"/>
          <a:srcRect t="31154" r="43757" b="32230"/>
          <a:stretch/>
        </p:blipFill>
        <p:spPr>
          <a:xfrm>
            <a:off x="15617" y="669708"/>
            <a:ext cx="6806695" cy="888643"/>
          </a:xfrm>
          <a:prstGeom prst="rect">
            <a:avLst/>
          </a:prstGeom>
        </p:spPr>
      </p:pic>
      <p:pic>
        <p:nvPicPr>
          <p:cNvPr id="25" name="Picture 24">
            <a:extLst>
              <a:ext uri="{FF2B5EF4-FFF2-40B4-BE49-F238E27FC236}">
                <a16:creationId xmlns:a16="http://schemas.microsoft.com/office/drawing/2014/main" id="{54604107-4764-2DBD-B0F2-08B1CDDD2694}"/>
              </a:ext>
            </a:extLst>
          </p:cNvPr>
          <p:cNvPicPr>
            <a:picLocks noChangeAspect="1"/>
          </p:cNvPicPr>
          <p:nvPr/>
        </p:nvPicPr>
        <p:blipFill rotWithShape="1">
          <a:blip r:embed="rId6"/>
          <a:srcRect t="8651"/>
          <a:stretch/>
        </p:blipFill>
        <p:spPr>
          <a:xfrm>
            <a:off x="415031" y="1686577"/>
            <a:ext cx="5602141" cy="4997558"/>
          </a:xfrm>
          <a:prstGeom prst="rect">
            <a:avLst/>
          </a:prstGeom>
        </p:spPr>
      </p:pic>
      <p:pic>
        <p:nvPicPr>
          <p:cNvPr id="27" name="Picture 26">
            <a:extLst>
              <a:ext uri="{FF2B5EF4-FFF2-40B4-BE49-F238E27FC236}">
                <a16:creationId xmlns:a16="http://schemas.microsoft.com/office/drawing/2014/main" id="{38FD1CD6-94E2-99EA-63A0-1EB7A5512648}"/>
              </a:ext>
            </a:extLst>
          </p:cNvPr>
          <p:cNvPicPr>
            <a:picLocks noChangeAspect="1"/>
          </p:cNvPicPr>
          <p:nvPr/>
        </p:nvPicPr>
        <p:blipFill rotWithShape="1">
          <a:blip r:embed="rId7"/>
          <a:srcRect t="17135"/>
          <a:stretch/>
        </p:blipFill>
        <p:spPr>
          <a:xfrm>
            <a:off x="6243147" y="2614411"/>
            <a:ext cx="5749344" cy="2047709"/>
          </a:xfrm>
          <a:prstGeom prst="rect">
            <a:avLst/>
          </a:prstGeom>
        </p:spPr>
      </p:pic>
    </p:spTree>
    <p:extLst>
      <p:ext uri="{BB962C8B-B14F-4D97-AF65-F5344CB8AC3E}">
        <p14:creationId xmlns:p14="http://schemas.microsoft.com/office/powerpoint/2010/main" val="293370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C765985-5802-FC81-EA10-8038D754494D}"/>
              </a:ext>
            </a:extLst>
          </p:cNvPr>
          <p:cNvGrpSpPr/>
          <p:nvPr/>
        </p:nvGrpSpPr>
        <p:grpSpPr>
          <a:xfrm>
            <a:off x="0" y="0"/>
            <a:ext cx="12192002" cy="541482"/>
            <a:chOff x="0" y="0"/>
            <a:chExt cx="12192002" cy="541482"/>
          </a:xfrm>
        </p:grpSpPr>
        <p:pic>
          <p:nvPicPr>
            <p:cNvPr id="20" name="Picture 19" descr="A picture containing shape&#10;&#10;Description automatically generated">
              <a:extLst>
                <a:ext uri="{FF2B5EF4-FFF2-40B4-BE49-F238E27FC236}">
                  <a16:creationId xmlns:a16="http://schemas.microsoft.com/office/drawing/2014/main" id="{166855CC-BC8D-7993-45BA-9929087B8605}"/>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50D5F529-B402-A5AF-A74F-F40BBC5FE972}"/>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2" name="Picture 21" descr="A picture containing shape&#10;&#10;Description automatically generated">
              <a:extLst>
                <a:ext uri="{FF2B5EF4-FFF2-40B4-BE49-F238E27FC236}">
                  <a16:creationId xmlns:a16="http://schemas.microsoft.com/office/drawing/2014/main" id="{72BEFB69-E2F3-18B0-1895-C12B8E11AC6F}"/>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0" y="63541"/>
            <a:ext cx="12034345" cy="369332"/>
          </a:xfrm>
          <a:prstGeom prst="rect">
            <a:avLst/>
          </a:prstGeom>
          <a:noFill/>
        </p:spPr>
        <p:txBody>
          <a:bodyPr wrap="square" rtlCol="0">
            <a:spAutoFit/>
          </a:bodyPr>
          <a:lstStyle/>
          <a:p>
            <a:r>
              <a:rPr lang="en-US" dirty="0">
                <a:latin typeface="+mj-lt"/>
              </a:rPr>
              <a:t>Symbolic numerical programming – using </a:t>
            </a:r>
            <a:r>
              <a:rPr lang="en-GB" sz="1800" b="0" i="0" dirty="0">
                <a:solidFill>
                  <a:srgbClr val="24292F"/>
                </a:solidFill>
                <a:effectLst/>
                <a:latin typeface="+mj-lt"/>
                <a:hlinkClick r:id="rId4"/>
              </a:rPr>
              <a:t>Catalyst.jl </a:t>
            </a:r>
            <a:r>
              <a:rPr lang="en-GB" sz="1800" b="0" i="0" dirty="0">
                <a:solidFill>
                  <a:srgbClr val="24292F"/>
                </a:solidFill>
                <a:effectLst/>
                <a:latin typeface="+mj-lt"/>
              </a:rPr>
              <a:t>for automated </a:t>
            </a:r>
            <a:r>
              <a:rPr lang="en-GB" dirty="0">
                <a:solidFill>
                  <a:srgbClr val="24292F"/>
                </a:solidFill>
                <a:latin typeface="+mj-lt"/>
              </a:rPr>
              <a:t>modelling of reaction networks</a:t>
            </a:r>
            <a:endParaRPr lang="en-US" dirty="0">
              <a:latin typeface="+mj-lt"/>
            </a:endParaRPr>
          </a:p>
        </p:txBody>
      </p:sp>
      <p:pic>
        <p:nvPicPr>
          <p:cNvPr id="16" name="Picture 15" descr="Text, letter&#10;&#10;Description automatically generated with medium confidence">
            <a:extLst>
              <a:ext uri="{FF2B5EF4-FFF2-40B4-BE49-F238E27FC236}">
                <a16:creationId xmlns:a16="http://schemas.microsoft.com/office/drawing/2014/main" id="{8AB61CD5-8A97-97CD-ADD5-F052CBE6DB67}"/>
              </a:ext>
            </a:extLst>
          </p:cNvPr>
          <p:cNvPicPr>
            <a:picLocks noChangeAspect="1"/>
          </p:cNvPicPr>
          <p:nvPr/>
        </p:nvPicPr>
        <p:blipFill>
          <a:blip r:embed="rId5"/>
          <a:stretch>
            <a:fillRect/>
          </a:stretch>
        </p:blipFill>
        <p:spPr>
          <a:xfrm>
            <a:off x="654732" y="5318749"/>
            <a:ext cx="4819693" cy="1087630"/>
          </a:xfrm>
          <a:prstGeom prst="rect">
            <a:avLst/>
          </a:prstGeom>
        </p:spPr>
      </p:pic>
      <p:pic>
        <p:nvPicPr>
          <p:cNvPr id="18" name="Picture 17" descr="Chart, line chart&#10;&#10;Description automatically generated">
            <a:extLst>
              <a:ext uri="{FF2B5EF4-FFF2-40B4-BE49-F238E27FC236}">
                <a16:creationId xmlns:a16="http://schemas.microsoft.com/office/drawing/2014/main" id="{69F324CD-1540-D525-3FC2-79FC9997D598}"/>
              </a:ext>
            </a:extLst>
          </p:cNvPr>
          <p:cNvPicPr>
            <a:picLocks noChangeAspect="1"/>
          </p:cNvPicPr>
          <p:nvPr/>
        </p:nvPicPr>
        <p:blipFill>
          <a:blip r:embed="rId6"/>
          <a:stretch>
            <a:fillRect/>
          </a:stretch>
        </p:blipFill>
        <p:spPr>
          <a:xfrm>
            <a:off x="5871125" y="596787"/>
            <a:ext cx="6064432" cy="6261213"/>
          </a:xfrm>
          <a:prstGeom prst="rect">
            <a:avLst/>
          </a:prstGeom>
        </p:spPr>
      </p:pic>
      <p:pic>
        <p:nvPicPr>
          <p:cNvPr id="23" name="Picture 22">
            <a:extLst>
              <a:ext uri="{FF2B5EF4-FFF2-40B4-BE49-F238E27FC236}">
                <a16:creationId xmlns:a16="http://schemas.microsoft.com/office/drawing/2014/main" id="{58AC463F-C359-6876-0651-A167D653F431}"/>
              </a:ext>
            </a:extLst>
          </p:cNvPr>
          <p:cNvPicPr>
            <a:picLocks noChangeAspect="1"/>
          </p:cNvPicPr>
          <p:nvPr/>
        </p:nvPicPr>
        <p:blipFill rotWithShape="1">
          <a:blip r:embed="rId7"/>
          <a:srcRect t="19446" b="13547"/>
          <a:stretch/>
        </p:blipFill>
        <p:spPr>
          <a:xfrm>
            <a:off x="978794" y="818702"/>
            <a:ext cx="3804756" cy="1897649"/>
          </a:xfrm>
          <a:prstGeom prst="rect">
            <a:avLst/>
          </a:prstGeom>
        </p:spPr>
      </p:pic>
      <p:pic>
        <p:nvPicPr>
          <p:cNvPr id="26" name="Picture 25" descr="Text&#10;&#10;Description automatically generated">
            <a:extLst>
              <a:ext uri="{FF2B5EF4-FFF2-40B4-BE49-F238E27FC236}">
                <a16:creationId xmlns:a16="http://schemas.microsoft.com/office/drawing/2014/main" id="{745030DE-7D44-6C21-4511-26B8CC994F94}"/>
              </a:ext>
            </a:extLst>
          </p:cNvPr>
          <p:cNvPicPr>
            <a:picLocks noChangeAspect="1"/>
          </p:cNvPicPr>
          <p:nvPr/>
        </p:nvPicPr>
        <p:blipFill>
          <a:blip r:embed="rId8"/>
          <a:stretch>
            <a:fillRect/>
          </a:stretch>
        </p:blipFill>
        <p:spPr>
          <a:xfrm>
            <a:off x="1674254" y="3017559"/>
            <a:ext cx="2216577" cy="1232633"/>
          </a:xfrm>
          <a:prstGeom prst="rect">
            <a:avLst/>
          </a:prstGeom>
        </p:spPr>
      </p:pic>
      <p:pic>
        <p:nvPicPr>
          <p:cNvPr id="27" name="Picture 26">
            <a:extLst>
              <a:ext uri="{FF2B5EF4-FFF2-40B4-BE49-F238E27FC236}">
                <a16:creationId xmlns:a16="http://schemas.microsoft.com/office/drawing/2014/main" id="{E0008327-E8BC-44B6-2C6F-A834DA65A463}"/>
              </a:ext>
            </a:extLst>
          </p:cNvPr>
          <p:cNvPicPr>
            <a:picLocks noChangeAspect="1"/>
          </p:cNvPicPr>
          <p:nvPr/>
        </p:nvPicPr>
        <p:blipFill rotWithShape="1">
          <a:blip r:embed="rId9"/>
          <a:srcRect t="51260" b="17205"/>
          <a:stretch/>
        </p:blipFill>
        <p:spPr>
          <a:xfrm>
            <a:off x="978794" y="4623514"/>
            <a:ext cx="3917010" cy="321913"/>
          </a:xfrm>
          <a:prstGeom prst="rect">
            <a:avLst/>
          </a:prstGeom>
        </p:spPr>
      </p:pic>
    </p:spTree>
    <p:extLst>
      <p:ext uri="{BB962C8B-B14F-4D97-AF65-F5344CB8AC3E}">
        <p14:creationId xmlns:p14="http://schemas.microsoft.com/office/powerpoint/2010/main" val="401803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3308A92-E750-A926-6D31-F7005FFD21A2}"/>
              </a:ext>
            </a:extLst>
          </p:cNvPr>
          <p:cNvGrpSpPr/>
          <p:nvPr/>
        </p:nvGrpSpPr>
        <p:grpSpPr>
          <a:xfrm>
            <a:off x="0" y="0"/>
            <a:ext cx="12192002" cy="541482"/>
            <a:chOff x="0" y="0"/>
            <a:chExt cx="12192002" cy="541482"/>
          </a:xfrm>
        </p:grpSpPr>
        <p:pic>
          <p:nvPicPr>
            <p:cNvPr id="11" name="Picture 10" descr="A picture containing shape&#10;&#10;Description automatically generated">
              <a:extLst>
                <a:ext uri="{FF2B5EF4-FFF2-40B4-BE49-F238E27FC236}">
                  <a16:creationId xmlns:a16="http://schemas.microsoft.com/office/drawing/2014/main" id="{9C0FE6A7-BFC4-77F8-E4D5-B33F3B13F93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04189FD8-5462-6F43-41EA-72A011D1FE8F}"/>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B3376C10-E56F-AB54-01BD-65C2D5EBBE9D}"/>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90F37E63-11EC-9CD3-65D0-9A51D52084F7}"/>
              </a:ext>
            </a:extLst>
          </p:cNvPr>
          <p:cNvSpPr txBox="1"/>
          <p:nvPr/>
        </p:nvSpPr>
        <p:spPr>
          <a:xfrm>
            <a:off x="144088" y="61793"/>
            <a:ext cx="8050924" cy="369332"/>
          </a:xfrm>
          <a:prstGeom prst="rect">
            <a:avLst/>
          </a:prstGeom>
          <a:noFill/>
        </p:spPr>
        <p:txBody>
          <a:bodyPr wrap="square">
            <a:spAutoFit/>
          </a:bodyPr>
          <a:lstStyle/>
          <a:p>
            <a:r>
              <a:rPr lang="en-GB" sz="1800" dirty="0">
                <a:latin typeface="+mj-lt"/>
              </a:rPr>
              <a:t>A developmental model of stripe formation in response to a morphogen gradient</a:t>
            </a:r>
            <a:endParaRPr lang="en-US" dirty="0">
              <a:latin typeface="+mj-lt"/>
            </a:endParaRPr>
          </a:p>
        </p:txBody>
      </p:sp>
      <p:pic>
        <p:nvPicPr>
          <p:cNvPr id="2" name="Picture 1" descr="Diagram, text&#10;&#10;Description automatically generated">
            <a:extLst>
              <a:ext uri="{FF2B5EF4-FFF2-40B4-BE49-F238E27FC236}">
                <a16:creationId xmlns:a16="http://schemas.microsoft.com/office/drawing/2014/main" id="{161A0DE3-200D-5F02-E645-C45F0FE7FF71}"/>
              </a:ext>
            </a:extLst>
          </p:cNvPr>
          <p:cNvPicPr>
            <a:picLocks noChangeAspect="1"/>
          </p:cNvPicPr>
          <p:nvPr/>
        </p:nvPicPr>
        <p:blipFill rotWithShape="1">
          <a:blip r:embed="rId4"/>
          <a:srcRect l="8942" r="11168"/>
          <a:stretch/>
        </p:blipFill>
        <p:spPr>
          <a:xfrm>
            <a:off x="405949" y="1210484"/>
            <a:ext cx="3675896" cy="595630"/>
          </a:xfrm>
          <a:prstGeom prst="rect">
            <a:avLst/>
          </a:prstGeom>
        </p:spPr>
      </p:pic>
      <p:pic>
        <p:nvPicPr>
          <p:cNvPr id="15" name="Picture 14" descr="Diagram&#10;&#10;Description automatically generated">
            <a:extLst>
              <a:ext uri="{FF2B5EF4-FFF2-40B4-BE49-F238E27FC236}">
                <a16:creationId xmlns:a16="http://schemas.microsoft.com/office/drawing/2014/main" id="{662FE695-A820-958D-D6BC-4F7C1EF35586}"/>
              </a:ext>
            </a:extLst>
          </p:cNvPr>
          <p:cNvPicPr>
            <a:picLocks noChangeAspect="1"/>
          </p:cNvPicPr>
          <p:nvPr/>
        </p:nvPicPr>
        <p:blipFill>
          <a:blip r:embed="rId5"/>
          <a:stretch>
            <a:fillRect/>
          </a:stretch>
        </p:blipFill>
        <p:spPr>
          <a:xfrm>
            <a:off x="405949" y="1954731"/>
            <a:ext cx="3476964" cy="4580300"/>
          </a:xfrm>
          <a:prstGeom prst="rect">
            <a:avLst/>
          </a:prstGeom>
        </p:spPr>
      </p:pic>
      <p:sp>
        <p:nvSpPr>
          <p:cNvPr id="16" name="TextBox 15">
            <a:extLst>
              <a:ext uri="{FF2B5EF4-FFF2-40B4-BE49-F238E27FC236}">
                <a16:creationId xmlns:a16="http://schemas.microsoft.com/office/drawing/2014/main" id="{6EF522A6-E4FD-13BB-7045-4EFC92F43679}"/>
              </a:ext>
            </a:extLst>
          </p:cNvPr>
          <p:cNvSpPr txBox="1"/>
          <p:nvPr/>
        </p:nvSpPr>
        <p:spPr>
          <a:xfrm>
            <a:off x="144088" y="772043"/>
            <a:ext cx="3129905" cy="230832"/>
          </a:xfrm>
          <a:prstGeom prst="rect">
            <a:avLst/>
          </a:prstGeom>
          <a:noFill/>
        </p:spPr>
        <p:txBody>
          <a:bodyPr wrap="square" rtlCol="0">
            <a:spAutoFit/>
          </a:bodyPr>
          <a:lstStyle/>
          <a:p>
            <a:pPr algn="ctr"/>
            <a:r>
              <a:rPr lang="en-GB" sz="900" dirty="0"/>
              <a:t>Jiménez, A., Cotterell, J., Munteanu, A., &amp; Sharpe, J. (2015)</a:t>
            </a:r>
            <a:endParaRPr lang="en-US" dirty="0"/>
          </a:p>
        </p:txBody>
      </p:sp>
      <p:pic>
        <p:nvPicPr>
          <p:cNvPr id="4" name="Picture 3">
            <a:extLst>
              <a:ext uri="{FF2B5EF4-FFF2-40B4-BE49-F238E27FC236}">
                <a16:creationId xmlns:a16="http://schemas.microsoft.com/office/drawing/2014/main" id="{2DF16F32-765C-FB60-97FA-1C615CE0BD80}"/>
              </a:ext>
            </a:extLst>
          </p:cNvPr>
          <p:cNvPicPr>
            <a:picLocks noChangeAspect="1"/>
          </p:cNvPicPr>
          <p:nvPr/>
        </p:nvPicPr>
        <p:blipFill>
          <a:blip r:embed="rId6"/>
          <a:stretch>
            <a:fillRect/>
          </a:stretch>
        </p:blipFill>
        <p:spPr>
          <a:xfrm>
            <a:off x="4759787" y="1954731"/>
            <a:ext cx="6870449" cy="4580299"/>
          </a:xfrm>
          <a:prstGeom prst="rect">
            <a:avLst/>
          </a:prstGeom>
        </p:spPr>
      </p:pic>
      <p:pic>
        <p:nvPicPr>
          <p:cNvPr id="7" name="Picture 6" descr="Text&#10;&#10;Description automatically generated">
            <a:extLst>
              <a:ext uri="{FF2B5EF4-FFF2-40B4-BE49-F238E27FC236}">
                <a16:creationId xmlns:a16="http://schemas.microsoft.com/office/drawing/2014/main" id="{86E2984F-8070-CCC4-E078-F55E24702B45}"/>
              </a:ext>
            </a:extLst>
          </p:cNvPr>
          <p:cNvPicPr>
            <a:picLocks noChangeAspect="1"/>
          </p:cNvPicPr>
          <p:nvPr/>
        </p:nvPicPr>
        <p:blipFill>
          <a:blip r:embed="rId7"/>
          <a:stretch>
            <a:fillRect/>
          </a:stretch>
        </p:blipFill>
        <p:spPr>
          <a:xfrm>
            <a:off x="6915987" y="949289"/>
            <a:ext cx="1675210" cy="541482"/>
          </a:xfrm>
          <a:prstGeom prst="rect">
            <a:avLst/>
          </a:prstGeom>
        </p:spPr>
      </p:pic>
      <p:sp>
        <p:nvSpPr>
          <p:cNvPr id="8" name="TextBox 7">
            <a:extLst>
              <a:ext uri="{FF2B5EF4-FFF2-40B4-BE49-F238E27FC236}">
                <a16:creationId xmlns:a16="http://schemas.microsoft.com/office/drawing/2014/main" id="{6391F0FF-947D-C9EB-CB4B-18F25E25E41C}"/>
              </a:ext>
            </a:extLst>
          </p:cNvPr>
          <p:cNvSpPr txBox="1"/>
          <p:nvPr/>
        </p:nvSpPr>
        <p:spPr>
          <a:xfrm>
            <a:off x="5835316" y="1078829"/>
            <a:ext cx="1573966" cy="338554"/>
          </a:xfrm>
          <a:prstGeom prst="rect">
            <a:avLst/>
          </a:prstGeom>
          <a:noFill/>
        </p:spPr>
        <p:txBody>
          <a:bodyPr wrap="square" rtlCol="0">
            <a:spAutoFit/>
          </a:bodyPr>
          <a:lstStyle/>
          <a:p>
            <a:r>
              <a:rPr lang="en-US" sz="1600" dirty="0">
                <a:latin typeface="+mj-lt"/>
              </a:rPr>
              <a:t>Morphogen:</a:t>
            </a:r>
          </a:p>
        </p:txBody>
      </p:sp>
    </p:spTree>
    <p:extLst>
      <p:ext uri="{BB962C8B-B14F-4D97-AF65-F5344CB8AC3E}">
        <p14:creationId xmlns:p14="http://schemas.microsoft.com/office/powerpoint/2010/main" val="3944060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E3C2BE4-C863-E773-F060-2202E4F881EC}"/>
              </a:ext>
            </a:extLst>
          </p:cNvPr>
          <p:cNvGrpSpPr/>
          <p:nvPr/>
        </p:nvGrpSpPr>
        <p:grpSpPr>
          <a:xfrm>
            <a:off x="0" y="0"/>
            <a:ext cx="12192002" cy="541482"/>
            <a:chOff x="0" y="0"/>
            <a:chExt cx="12192002" cy="541482"/>
          </a:xfrm>
        </p:grpSpPr>
        <p:pic>
          <p:nvPicPr>
            <p:cNvPr id="17" name="Picture 16" descr="A picture containing shape&#10;&#10;Description automatically generated">
              <a:extLst>
                <a:ext uri="{FF2B5EF4-FFF2-40B4-BE49-F238E27FC236}">
                  <a16:creationId xmlns:a16="http://schemas.microsoft.com/office/drawing/2014/main" id="{5EEAAE1A-DEB0-80D7-4DFA-14958D0707D0}"/>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EAC328DB-D112-DD7E-6560-29FACAFBFCFC}"/>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AA8F0FCA-85E2-D279-1103-6C22871A88B3}"/>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8" name="Picture 7" descr="Chart, scatter chart&#10;&#10;Description automatically generated">
            <a:extLst>
              <a:ext uri="{FF2B5EF4-FFF2-40B4-BE49-F238E27FC236}">
                <a16:creationId xmlns:a16="http://schemas.microsoft.com/office/drawing/2014/main" id="{B2CC830B-9F51-88F1-DD89-0DA9A1A137EC}"/>
              </a:ext>
            </a:extLst>
          </p:cNvPr>
          <p:cNvPicPr>
            <a:picLocks noChangeAspect="1"/>
          </p:cNvPicPr>
          <p:nvPr/>
        </p:nvPicPr>
        <p:blipFill>
          <a:blip r:embed="rId4"/>
          <a:stretch>
            <a:fillRect/>
          </a:stretch>
        </p:blipFill>
        <p:spPr>
          <a:xfrm>
            <a:off x="6349285" y="3213988"/>
            <a:ext cx="5120054" cy="3413369"/>
          </a:xfrm>
          <a:prstGeom prst="rect">
            <a:avLst/>
          </a:prstGeom>
        </p:spPr>
      </p:pic>
      <p:sp>
        <p:nvSpPr>
          <p:cNvPr id="20" name="TextBox 19">
            <a:extLst>
              <a:ext uri="{FF2B5EF4-FFF2-40B4-BE49-F238E27FC236}">
                <a16:creationId xmlns:a16="http://schemas.microsoft.com/office/drawing/2014/main" id="{E50229C9-0497-C638-4BFF-8E92D6D26D87}"/>
              </a:ext>
            </a:extLst>
          </p:cNvPr>
          <p:cNvSpPr txBox="1"/>
          <p:nvPr/>
        </p:nvSpPr>
        <p:spPr>
          <a:xfrm>
            <a:off x="87316" y="86075"/>
            <a:ext cx="9783514" cy="369332"/>
          </a:xfrm>
          <a:prstGeom prst="rect">
            <a:avLst/>
          </a:prstGeom>
          <a:noFill/>
        </p:spPr>
        <p:txBody>
          <a:bodyPr wrap="square" rtlCol="0">
            <a:spAutoFit/>
          </a:bodyPr>
          <a:lstStyle/>
          <a:p>
            <a:r>
              <a:rPr lang="en-US" dirty="0">
                <a:latin typeface="+mj-lt"/>
              </a:rPr>
              <a:t>Parameter estimation – using </a:t>
            </a:r>
            <a:r>
              <a:rPr lang="en-US" dirty="0">
                <a:latin typeface="+mj-lt"/>
                <a:hlinkClick r:id="rId5"/>
              </a:rPr>
              <a:t>DiffEqParamEstim.jl </a:t>
            </a:r>
            <a:r>
              <a:rPr lang="en-US" dirty="0">
                <a:latin typeface="+mj-lt"/>
              </a:rPr>
              <a:t>to model parameters from noisy data</a:t>
            </a:r>
          </a:p>
        </p:txBody>
      </p:sp>
      <p:pic>
        <p:nvPicPr>
          <p:cNvPr id="21" name="Picture 20">
            <a:extLst>
              <a:ext uri="{FF2B5EF4-FFF2-40B4-BE49-F238E27FC236}">
                <a16:creationId xmlns:a16="http://schemas.microsoft.com/office/drawing/2014/main" id="{67E25A31-A4DE-1424-A53F-F4719AF3C71E}"/>
              </a:ext>
            </a:extLst>
          </p:cNvPr>
          <p:cNvPicPr>
            <a:picLocks noChangeAspect="1"/>
          </p:cNvPicPr>
          <p:nvPr/>
        </p:nvPicPr>
        <p:blipFill>
          <a:blip r:embed="rId6"/>
          <a:stretch>
            <a:fillRect/>
          </a:stretch>
        </p:blipFill>
        <p:spPr>
          <a:xfrm>
            <a:off x="559161" y="847105"/>
            <a:ext cx="5389694" cy="5780252"/>
          </a:xfrm>
          <a:prstGeom prst="rect">
            <a:avLst/>
          </a:prstGeom>
        </p:spPr>
      </p:pic>
      <p:pic>
        <p:nvPicPr>
          <p:cNvPr id="22" name="Picture 21">
            <a:extLst>
              <a:ext uri="{FF2B5EF4-FFF2-40B4-BE49-F238E27FC236}">
                <a16:creationId xmlns:a16="http://schemas.microsoft.com/office/drawing/2014/main" id="{A511ADA1-91CF-2CD2-CF64-C5EDEDCB7566}"/>
              </a:ext>
            </a:extLst>
          </p:cNvPr>
          <p:cNvPicPr>
            <a:picLocks noChangeAspect="1"/>
          </p:cNvPicPr>
          <p:nvPr/>
        </p:nvPicPr>
        <p:blipFill rotWithShape="1">
          <a:blip r:embed="rId7"/>
          <a:srcRect t="16238" b="4010"/>
          <a:stretch/>
        </p:blipFill>
        <p:spPr>
          <a:xfrm>
            <a:off x="6349285" y="847105"/>
            <a:ext cx="5534455" cy="2063384"/>
          </a:xfrm>
          <a:prstGeom prst="rect">
            <a:avLst/>
          </a:prstGeom>
        </p:spPr>
      </p:pic>
    </p:spTree>
    <p:extLst>
      <p:ext uri="{BB962C8B-B14F-4D97-AF65-F5344CB8AC3E}">
        <p14:creationId xmlns:p14="http://schemas.microsoft.com/office/powerpoint/2010/main" val="2411948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AF7E295-E334-F55D-08D9-E41C2CAE746C}"/>
              </a:ext>
            </a:extLst>
          </p:cNvPr>
          <p:cNvGrpSpPr/>
          <p:nvPr/>
        </p:nvGrpSpPr>
        <p:grpSpPr>
          <a:xfrm>
            <a:off x="0" y="0"/>
            <a:ext cx="12192002" cy="541482"/>
            <a:chOff x="0" y="0"/>
            <a:chExt cx="12192002" cy="541482"/>
          </a:xfrm>
        </p:grpSpPr>
        <p:pic>
          <p:nvPicPr>
            <p:cNvPr id="13" name="Picture 12" descr="A picture containing shape&#10;&#10;Description automatically generated">
              <a:extLst>
                <a:ext uri="{FF2B5EF4-FFF2-40B4-BE49-F238E27FC236}">
                  <a16:creationId xmlns:a16="http://schemas.microsoft.com/office/drawing/2014/main" id="{A7EDD3FD-D8B1-DD1F-BC0C-E54A702EC15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7CFFDC8-1E14-D10D-95B4-19DE6D5BE074}"/>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3E746F66-E6C5-1A91-2BDC-71D653086175}"/>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5" name="TextBox 4">
            <a:extLst>
              <a:ext uri="{FF2B5EF4-FFF2-40B4-BE49-F238E27FC236}">
                <a16:creationId xmlns:a16="http://schemas.microsoft.com/office/drawing/2014/main" id="{2D2D7A77-719A-A8E9-E8A6-DE31E1C84F28}"/>
              </a:ext>
            </a:extLst>
          </p:cNvPr>
          <p:cNvSpPr txBox="1"/>
          <p:nvPr/>
        </p:nvSpPr>
        <p:spPr>
          <a:xfrm>
            <a:off x="87316" y="86075"/>
            <a:ext cx="9783514" cy="369332"/>
          </a:xfrm>
          <a:prstGeom prst="rect">
            <a:avLst/>
          </a:prstGeom>
          <a:noFill/>
        </p:spPr>
        <p:txBody>
          <a:bodyPr wrap="square" rtlCol="0">
            <a:spAutoFit/>
          </a:bodyPr>
          <a:lstStyle/>
          <a:p>
            <a:r>
              <a:rPr lang="en-US" dirty="0">
                <a:latin typeface="+mj-lt"/>
              </a:rPr>
              <a:t>Parameter estimation – using </a:t>
            </a:r>
            <a:r>
              <a:rPr lang="en-US" dirty="0">
                <a:latin typeface="+mj-lt"/>
                <a:hlinkClick r:id="rId4"/>
              </a:rPr>
              <a:t>DiffEqParamEstim.jl </a:t>
            </a:r>
            <a:r>
              <a:rPr lang="en-US" dirty="0">
                <a:latin typeface="+mj-lt"/>
              </a:rPr>
              <a:t>to model parameters from noisy data</a:t>
            </a:r>
          </a:p>
        </p:txBody>
      </p:sp>
      <p:pic>
        <p:nvPicPr>
          <p:cNvPr id="3" name="Picture 2" descr="Chart, line chart&#10;&#10;Description automatically generated">
            <a:extLst>
              <a:ext uri="{FF2B5EF4-FFF2-40B4-BE49-F238E27FC236}">
                <a16:creationId xmlns:a16="http://schemas.microsoft.com/office/drawing/2014/main" id="{33D3236C-6926-3FAB-DB41-A36EA0E19D06}"/>
              </a:ext>
            </a:extLst>
          </p:cNvPr>
          <p:cNvPicPr>
            <a:picLocks noChangeAspect="1"/>
          </p:cNvPicPr>
          <p:nvPr/>
        </p:nvPicPr>
        <p:blipFill>
          <a:blip r:embed="rId5"/>
          <a:stretch>
            <a:fillRect/>
          </a:stretch>
        </p:blipFill>
        <p:spPr>
          <a:xfrm>
            <a:off x="87316" y="886177"/>
            <a:ext cx="10855799" cy="5628171"/>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E041A620-BA19-9004-CE40-699C99C07D91}"/>
              </a:ext>
            </a:extLst>
          </p:cNvPr>
          <p:cNvPicPr>
            <a:picLocks noChangeAspect="1"/>
          </p:cNvPicPr>
          <p:nvPr/>
        </p:nvPicPr>
        <p:blipFill rotWithShape="1">
          <a:blip r:embed="rId6"/>
          <a:srcRect r="36083"/>
          <a:stretch/>
        </p:blipFill>
        <p:spPr>
          <a:xfrm>
            <a:off x="6932371" y="3011010"/>
            <a:ext cx="4919659" cy="2608386"/>
          </a:xfrm>
          <a:prstGeom prst="rect">
            <a:avLst/>
          </a:prstGeom>
        </p:spPr>
      </p:pic>
    </p:spTree>
    <p:extLst>
      <p:ext uri="{BB962C8B-B14F-4D97-AF65-F5344CB8AC3E}">
        <p14:creationId xmlns:p14="http://schemas.microsoft.com/office/powerpoint/2010/main" val="559083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95B24A3-3B0C-5B90-46A3-BE36B6209C1A}"/>
              </a:ext>
            </a:extLst>
          </p:cNvPr>
          <p:cNvGrpSpPr/>
          <p:nvPr/>
        </p:nvGrpSpPr>
        <p:grpSpPr>
          <a:xfrm>
            <a:off x="0" y="0"/>
            <a:ext cx="12192002" cy="541482"/>
            <a:chOff x="0" y="0"/>
            <a:chExt cx="12192002" cy="541482"/>
          </a:xfrm>
        </p:grpSpPr>
        <p:pic>
          <p:nvPicPr>
            <p:cNvPr id="24" name="Picture 23" descr="A picture containing shape&#10;&#10;Description automatically generated">
              <a:extLst>
                <a:ext uri="{FF2B5EF4-FFF2-40B4-BE49-F238E27FC236}">
                  <a16:creationId xmlns:a16="http://schemas.microsoft.com/office/drawing/2014/main" id="{155EC27D-CCF5-2D6A-378F-E5FF5A8FB247}"/>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96A15185-73BB-98BF-9C8D-624693BCEB83}"/>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54CB1A37-4B85-762B-9D69-F2B0E71427E3}"/>
                </a:ext>
              </a:extLst>
            </p:cNvPr>
            <p:cNvPicPr>
              <a:picLocks noChangeAspect="1"/>
            </p:cNvPicPr>
            <p:nvPr/>
          </p:nvPicPr>
          <p:blipFill rotWithShape="1">
            <a:blip r:embed="rId3"/>
            <a:srcRect l="51207" t="66576"/>
            <a:stretch/>
          </p:blipFill>
          <p:spPr>
            <a:xfrm>
              <a:off x="6243147" y="0"/>
              <a:ext cx="5948855" cy="541482"/>
            </a:xfrm>
            <a:prstGeom prst="rect">
              <a:avLst/>
            </a:prstGeom>
          </p:spPr>
        </p:pic>
      </p:grpSp>
      <p:pic>
        <p:nvPicPr>
          <p:cNvPr id="2" name="Picture 1" descr="Chart, scatter chart&#10;&#10;Description automatically generated">
            <a:extLst>
              <a:ext uri="{FF2B5EF4-FFF2-40B4-BE49-F238E27FC236}">
                <a16:creationId xmlns:a16="http://schemas.microsoft.com/office/drawing/2014/main" id="{3E77B57C-4B55-51D9-8FED-8088E9EC3101}"/>
              </a:ext>
            </a:extLst>
          </p:cNvPr>
          <p:cNvPicPr>
            <a:picLocks noChangeAspect="1"/>
          </p:cNvPicPr>
          <p:nvPr/>
        </p:nvPicPr>
        <p:blipFill>
          <a:blip r:embed="rId4"/>
          <a:stretch>
            <a:fillRect/>
          </a:stretch>
        </p:blipFill>
        <p:spPr>
          <a:xfrm>
            <a:off x="414400" y="1454686"/>
            <a:ext cx="5120054" cy="3413369"/>
          </a:xfrm>
          <a:prstGeom prst="rect">
            <a:avLst/>
          </a:prstGeom>
        </p:spPr>
      </p:pic>
      <p:pic>
        <p:nvPicPr>
          <p:cNvPr id="9" name="Picture 8" descr="Chart, line chart&#10;&#10;Description automatically generated">
            <a:extLst>
              <a:ext uri="{FF2B5EF4-FFF2-40B4-BE49-F238E27FC236}">
                <a16:creationId xmlns:a16="http://schemas.microsoft.com/office/drawing/2014/main" id="{74F6326C-7238-149A-7810-67F0AED8D045}"/>
              </a:ext>
            </a:extLst>
          </p:cNvPr>
          <p:cNvPicPr>
            <a:picLocks noChangeAspect="1"/>
          </p:cNvPicPr>
          <p:nvPr/>
        </p:nvPicPr>
        <p:blipFill>
          <a:blip r:embed="rId5"/>
          <a:stretch>
            <a:fillRect/>
          </a:stretch>
        </p:blipFill>
        <p:spPr>
          <a:xfrm>
            <a:off x="5948855" y="1454686"/>
            <a:ext cx="5120054" cy="3413369"/>
          </a:xfrm>
          <a:prstGeom prst="rect">
            <a:avLst/>
          </a:prstGeom>
        </p:spPr>
      </p:pic>
      <p:sp>
        <p:nvSpPr>
          <p:cNvPr id="5" name="TextBox 4">
            <a:extLst>
              <a:ext uri="{FF2B5EF4-FFF2-40B4-BE49-F238E27FC236}">
                <a16:creationId xmlns:a16="http://schemas.microsoft.com/office/drawing/2014/main" id="{2D2D7A77-719A-A8E9-E8A6-DE31E1C84F28}"/>
              </a:ext>
            </a:extLst>
          </p:cNvPr>
          <p:cNvSpPr txBox="1"/>
          <p:nvPr/>
        </p:nvSpPr>
        <p:spPr>
          <a:xfrm>
            <a:off x="0" y="86075"/>
            <a:ext cx="10996247" cy="369332"/>
          </a:xfrm>
          <a:prstGeom prst="rect">
            <a:avLst/>
          </a:prstGeom>
          <a:noFill/>
        </p:spPr>
        <p:txBody>
          <a:bodyPr wrap="square" rtlCol="0">
            <a:spAutoFit/>
          </a:bodyPr>
          <a:lstStyle/>
          <a:p>
            <a:r>
              <a:rPr lang="en-US" dirty="0">
                <a:latin typeface="+mj-lt"/>
              </a:rPr>
              <a:t>Parameter estimation – using </a:t>
            </a:r>
            <a:r>
              <a:rPr lang="en-US" dirty="0">
                <a:latin typeface="+mj-lt"/>
                <a:hlinkClick r:id="rId6"/>
              </a:rPr>
              <a:t>Turing.jl</a:t>
            </a:r>
            <a:r>
              <a:rPr lang="en-US" dirty="0">
                <a:latin typeface="+mj-lt"/>
              </a:rPr>
              <a:t> to perform Bayesian estimation of model parameters from noisy data</a:t>
            </a:r>
          </a:p>
        </p:txBody>
      </p:sp>
      <p:pic>
        <p:nvPicPr>
          <p:cNvPr id="1026" name="Picture 2" descr="Stock Forecast Based On a Predictive Algorithm | I Know First |Bayesian  Neural Networks: Bayes' Theorem Applied to Deep Learning">
            <a:extLst>
              <a:ext uri="{FF2B5EF4-FFF2-40B4-BE49-F238E27FC236}">
                <a16:creationId xmlns:a16="http://schemas.microsoft.com/office/drawing/2014/main" id="{B68D5B4D-845E-8FEF-0BDE-EAB578AAFF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368" y="5525155"/>
            <a:ext cx="3937154" cy="810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chart&#10;&#10;Description automatically generated">
            <a:extLst>
              <a:ext uri="{FF2B5EF4-FFF2-40B4-BE49-F238E27FC236}">
                <a16:creationId xmlns:a16="http://schemas.microsoft.com/office/drawing/2014/main" id="{E0CCDDB9-931B-1603-BA77-EDEFA3921502}"/>
              </a:ext>
            </a:extLst>
          </p:cNvPr>
          <p:cNvPicPr>
            <a:picLocks noChangeAspect="1"/>
          </p:cNvPicPr>
          <p:nvPr/>
        </p:nvPicPr>
        <p:blipFill>
          <a:blip r:embed="rId8"/>
          <a:stretch>
            <a:fillRect/>
          </a:stretch>
        </p:blipFill>
        <p:spPr>
          <a:xfrm>
            <a:off x="6592780" y="5336478"/>
            <a:ext cx="4476129" cy="1188108"/>
          </a:xfrm>
          <a:prstGeom prst="rect">
            <a:avLst/>
          </a:prstGeom>
        </p:spPr>
      </p:pic>
    </p:spTree>
    <p:extLst>
      <p:ext uri="{BB962C8B-B14F-4D97-AF65-F5344CB8AC3E}">
        <p14:creationId xmlns:p14="http://schemas.microsoft.com/office/powerpoint/2010/main" val="3693724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4A1B10-28E8-A2AB-A299-5B7CF7FDCE3A}"/>
              </a:ext>
            </a:extLst>
          </p:cNvPr>
          <p:cNvGrpSpPr/>
          <p:nvPr/>
        </p:nvGrpSpPr>
        <p:grpSpPr>
          <a:xfrm>
            <a:off x="0" y="0"/>
            <a:ext cx="12192002" cy="541482"/>
            <a:chOff x="0" y="0"/>
            <a:chExt cx="12192002" cy="541482"/>
          </a:xfrm>
        </p:grpSpPr>
        <p:pic>
          <p:nvPicPr>
            <p:cNvPr id="13" name="Picture 12" descr="A picture containing shape&#10;&#10;Description automatically generated">
              <a:extLst>
                <a:ext uri="{FF2B5EF4-FFF2-40B4-BE49-F238E27FC236}">
                  <a16:creationId xmlns:a16="http://schemas.microsoft.com/office/drawing/2014/main" id="{675163C2-B54F-9443-8436-628482468FF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B2083A0D-6AB8-B3A4-3A17-09D93F29DA8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D0340380-399D-6A24-D7A0-4285B7B16A0A}"/>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6" name="TextBox 15">
            <a:extLst>
              <a:ext uri="{FF2B5EF4-FFF2-40B4-BE49-F238E27FC236}">
                <a16:creationId xmlns:a16="http://schemas.microsoft.com/office/drawing/2014/main" id="{4CB7A5B7-E622-3BEF-D76A-017767B9567E}"/>
              </a:ext>
            </a:extLst>
          </p:cNvPr>
          <p:cNvSpPr txBox="1"/>
          <p:nvPr/>
        </p:nvSpPr>
        <p:spPr>
          <a:xfrm>
            <a:off x="0" y="86075"/>
            <a:ext cx="10996247" cy="369332"/>
          </a:xfrm>
          <a:prstGeom prst="rect">
            <a:avLst/>
          </a:prstGeom>
          <a:noFill/>
        </p:spPr>
        <p:txBody>
          <a:bodyPr wrap="square" rtlCol="0">
            <a:spAutoFit/>
          </a:bodyPr>
          <a:lstStyle/>
          <a:p>
            <a:r>
              <a:rPr lang="en-US" dirty="0">
                <a:latin typeface="+mj-lt"/>
              </a:rPr>
              <a:t>Parallel computing in Julia – Solving ensembles of random ODE problems</a:t>
            </a:r>
          </a:p>
        </p:txBody>
      </p:sp>
      <p:pic>
        <p:nvPicPr>
          <p:cNvPr id="2" name="Picture 1">
            <a:extLst>
              <a:ext uri="{FF2B5EF4-FFF2-40B4-BE49-F238E27FC236}">
                <a16:creationId xmlns:a16="http://schemas.microsoft.com/office/drawing/2014/main" id="{0394B624-1D9E-4FC8-C081-E130064EEF31}"/>
              </a:ext>
            </a:extLst>
          </p:cNvPr>
          <p:cNvPicPr>
            <a:picLocks noChangeAspect="1"/>
          </p:cNvPicPr>
          <p:nvPr/>
        </p:nvPicPr>
        <p:blipFill>
          <a:blip r:embed="rId4"/>
          <a:stretch>
            <a:fillRect/>
          </a:stretch>
        </p:blipFill>
        <p:spPr>
          <a:xfrm>
            <a:off x="1385897" y="758491"/>
            <a:ext cx="9125915" cy="2670509"/>
          </a:xfrm>
          <a:prstGeom prst="rect">
            <a:avLst/>
          </a:prstGeom>
        </p:spPr>
      </p:pic>
      <p:pic>
        <p:nvPicPr>
          <p:cNvPr id="4" name="Picture 3" descr="Chart, line chart&#10;&#10;Description automatically generated">
            <a:extLst>
              <a:ext uri="{FF2B5EF4-FFF2-40B4-BE49-F238E27FC236}">
                <a16:creationId xmlns:a16="http://schemas.microsoft.com/office/drawing/2014/main" id="{65DB24F2-F509-3308-2B1F-C20B67A5D93D}"/>
              </a:ext>
            </a:extLst>
          </p:cNvPr>
          <p:cNvPicPr>
            <a:picLocks noChangeAspect="1"/>
          </p:cNvPicPr>
          <p:nvPr/>
        </p:nvPicPr>
        <p:blipFill>
          <a:blip r:embed="rId5"/>
          <a:stretch>
            <a:fillRect/>
          </a:stretch>
        </p:blipFill>
        <p:spPr>
          <a:xfrm>
            <a:off x="1385897" y="3646009"/>
            <a:ext cx="4718057" cy="3145372"/>
          </a:xfrm>
          <a:prstGeom prst="rect">
            <a:avLst/>
          </a:prstGeom>
        </p:spPr>
      </p:pic>
      <p:sp>
        <p:nvSpPr>
          <p:cNvPr id="5" name="TextBox 4">
            <a:extLst>
              <a:ext uri="{FF2B5EF4-FFF2-40B4-BE49-F238E27FC236}">
                <a16:creationId xmlns:a16="http://schemas.microsoft.com/office/drawing/2014/main" id="{55774451-3345-7AE6-1600-C9866DB8646F}"/>
              </a:ext>
            </a:extLst>
          </p:cNvPr>
          <p:cNvSpPr txBox="1"/>
          <p:nvPr/>
        </p:nvSpPr>
        <p:spPr>
          <a:xfrm>
            <a:off x="6757640" y="4795024"/>
            <a:ext cx="2921620" cy="523220"/>
          </a:xfrm>
          <a:prstGeom prst="rect">
            <a:avLst/>
          </a:prstGeom>
          <a:noFill/>
        </p:spPr>
        <p:txBody>
          <a:bodyPr wrap="square" rtlCol="0">
            <a:spAutoFit/>
          </a:bodyPr>
          <a:lstStyle/>
          <a:p>
            <a:r>
              <a:rPr lang="en-US" sz="1400" dirty="0">
                <a:latin typeface="+mj-lt"/>
              </a:rPr>
              <a:t>How to sample random diffusivities most effectively? MCMC Sampler…</a:t>
            </a:r>
          </a:p>
        </p:txBody>
      </p:sp>
    </p:spTree>
    <p:extLst>
      <p:ext uri="{BB962C8B-B14F-4D97-AF65-F5344CB8AC3E}">
        <p14:creationId xmlns:p14="http://schemas.microsoft.com/office/powerpoint/2010/main" val="7541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4A1B10-28E8-A2AB-A299-5B7CF7FDCE3A}"/>
              </a:ext>
            </a:extLst>
          </p:cNvPr>
          <p:cNvGrpSpPr/>
          <p:nvPr/>
        </p:nvGrpSpPr>
        <p:grpSpPr>
          <a:xfrm>
            <a:off x="0" y="0"/>
            <a:ext cx="12192002" cy="541482"/>
            <a:chOff x="0" y="0"/>
            <a:chExt cx="12192002" cy="541482"/>
          </a:xfrm>
        </p:grpSpPr>
        <p:pic>
          <p:nvPicPr>
            <p:cNvPr id="13" name="Picture 12" descr="A picture containing shape&#10;&#10;Description automatically generated">
              <a:extLst>
                <a:ext uri="{FF2B5EF4-FFF2-40B4-BE49-F238E27FC236}">
                  <a16:creationId xmlns:a16="http://schemas.microsoft.com/office/drawing/2014/main" id="{675163C2-B54F-9443-8436-628482468FF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B2083A0D-6AB8-B3A4-3A17-09D93F29DA8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D0340380-399D-6A24-D7A0-4285B7B16A0A}"/>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6" name="TextBox 15">
            <a:extLst>
              <a:ext uri="{FF2B5EF4-FFF2-40B4-BE49-F238E27FC236}">
                <a16:creationId xmlns:a16="http://schemas.microsoft.com/office/drawing/2014/main" id="{4CB7A5B7-E622-3BEF-D76A-017767B9567E}"/>
              </a:ext>
            </a:extLst>
          </p:cNvPr>
          <p:cNvSpPr txBox="1"/>
          <p:nvPr/>
        </p:nvSpPr>
        <p:spPr>
          <a:xfrm>
            <a:off x="0" y="86075"/>
            <a:ext cx="10996247" cy="369332"/>
          </a:xfrm>
          <a:prstGeom prst="rect">
            <a:avLst/>
          </a:prstGeom>
          <a:noFill/>
        </p:spPr>
        <p:txBody>
          <a:bodyPr wrap="square" rtlCol="0">
            <a:spAutoFit/>
          </a:bodyPr>
          <a:lstStyle/>
          <a:p>
            <a:r>
              <a:rPr lang="en-US" dirty="0">
                <a:latin typeface="+mj-lt"/>
              </a:rPr>
              <a:t>Parameter estimation – using </a:t>
            </a:r>
            <a:r>
              <a:rPr lang="en-US" dirty="0">
                <a:latin typeface="+mj-lt"/>
                <a:hlinkClick r:id="rId4"/>
              </a:rPr>
              <a:t>Turing.jl</a:t>
            </a:r>
            <a:r>
              <a:rPr lang="en-US" dirty="0">
                <a:latin typeface="+mj-lt"/>
              </a:rPr>
              <a:t> to perform Bayesian estimation of model parameters from noisy data</a:t>
            </a:r>
          </a:p>
        </p:txBody>
      </p:sp>
      <p:pic>
        <p:nvPicPr>
          <p:cNvPr id="19" name="Picture 18">
            <a:extLst>
              <a:ext uri="{FF2B5EF4-FFF2-40B4-BE49-F238E27FC236}">
                <a16:creationId xmlns:a16="http://schemas.microsoft.com/office/drawing/2014/main" id="{81658A46-8BBB-9E7F-BAF3-6ACDD8B04732}"/>
              </a:ext>
            </a:extLst>
          </p:cNvPr>
          <p:cNvPicPr>
            <a:picLocks noChangeAspect="1"/>
          </p:cNvPicPr>
          <p:nvPr/>
        </p:nvPicPr>
        <p:blipFill>
          <a:blip r:embed="rId5"/>
          <a:stretch>
            <a:fillRect/>
          </a:stretch>
        </p:blipFill>
        <p:spPr>
          <a:xfrm>
            <a:off x="1445174" y="731132"/>
            <a:ext cx="7772400" cy="3800789"/>
          </a:xfrm>
          <a:prstGeom prst="rect">
            <a:avLst/>
          </a:prstGeom>
        </p:spPr>
      </p:pic>
      <p:pic>
        <p:nvPicPr>
          <p:cNvPr id="21" name="Picture 20" descr="Chart, line chart&#10;&#10;Description automatically generated">
            <a:extLst>
              <a:ext uri="{FF2B5EF4-FFF2-40B4-BE49-F238E27FC236}">
                <a16:creationId xmlns:a16="http://schemas.microsoft.com/office/drawing/2014/main" id="{FDC43F06-5147-FF8B-8DFC-D26BE95AE043}"/>
              </a:ext>
            </a:extLst>
          </p:cNvPr>
          <p:cNvPicPr>
            <a:picLocks noChangeAspect="1"/>
          </p:cNvPicPr>
          <p:nvPr/>
        </p:nvPicPr>
        <p:blipFill>
          <a:blip r:embed="rId6"/>
          <a:stretch>
            <a:fillRect/>
          </a:stretch>
        </p:blipFill>
        <p:spPr>
          <a:xfrm>
            <a:off x="1445174" y="4721571"/>
            <a:ext cx="7772400" cy="1943100"/>
          </a:xfrm>
          <a:prstGeom prst="rect">
            <a:avLst/>
          </a:prstGeom>
        </p:spPr>
      </p:pic>
    </p:spTree>
    <p:extLst>
      <p:ext uri="{BB962C8B-B14F-4D97-AF65-F5344CB8AC3E}">
        <p14:creationId xmlns:p14="http://schemas.microsoft.com/office/powerpoint/2010/main" val="2237072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4A1B10-28E8-A2AB-A299-5B7CF7FDCE3A}"/>
              </a:ext>
            </a:extLst>
          </p:cNvPr>
          <p:cNvGrpSpPr/>
          <p:nvPr/>
        </p:nvGrpSpPr>
        <p:grpSpPr>
          <a:xfrm>
            <a:off x="0" y="0"/>
            <a:ext cx="12192002" cy="541482"/>
            <a:chOff x="0" y="0"/>
            <a:chExt cx="12192002" cy="541482"/>
          </a:xfrm>
        </p:grpSpPr>
        <p:pic>
          <p:nvPicPr>
            <p:cNvPr id="13" name="Picture 12" descr="A picture containing shape&#10;&#10;Description automatically generated">
              <a:extLst>
                <a:ext uri="{FF2B5EF4-FFF2-40B4-BE49-F238E27FC236}">
                  <a16:creationId xmlns:a16="http://schemas.microsoft.com/office/drawing/2014/main" id="{675163C2-B54F-9443-8436-628482468FF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B2083A0D-6AB8-B3A4-3A17-09D93F29DA8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D0340380-399D-6A24-D7A0-4285B7B16A0A}"/>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6" name="TextBox 15">
            <a:extLst>
              <a:ext uri="{FF2B5EF4-FFF2-40B4-BE49-F238E27FC236}">
                <a16:creationId xmlns:a16="http://schemas.microsoft.com/office/drawing/2014/main" id="{4CB7A5B7-E622-3BEF-D76A-017767B9567E}"/>
              </a:ext>
            </a:extLst>
          </p:cNvPr>
          <p:cNvSpPr txBox="1"/>
          <p:nvPr/>
        </p:nvSpPr>
        <p:spPr>
          <a:xfrm>
            <a:off x="0" y="86075"/>
            <a:ext cx="10996247" cy="369332"/>
          </a:xfrm>
          <a:prstGeom prst="rect">
            <a:avLst/>
          </a:prstGeom>
          <a:noFill/>
        </p:spPr>
        <p:txBody>
          <a:bodyPr wrap="square" rtlCol="0">
            <a:spAutoFit/>
          </a:bodyPr>
          <a:lstStyle/>
          <a:p>
            <a:r>
              <a:rPr lang="en-US" dirty="0">
                <a:latin typeface="+mj-lt"/>
              </a:rPr>
              <a:t>Parallel computing in Julia is easy</a:t>
            </a:r>
          </a:p>
        </p:txBody>
      </p:sp>
      <p:pic>
        <p:nvPicPr>
          <p:cNvPr id="3" name="Picture 2">
            <a:extLst>
              <a:ext uri="{FF2B5EF4-FFF2-40B4-BE49-F238E27FC236}">
                <a16:creationId xmlns:a16="http://schemas.microsoft.com/office/drawing/2014/main" id="{109D8452-53DA-EED4-98AC-16188DBF1BF5}"/>
              </a:ext>
            </a:extLst>
          </p:cNvPr>
          <p:cNvPicPr>
            <a:picLocks noChangeAspect="1"/>
          </p:cNvPicPr>
          <p:nvPr/>
        </p:nvPicPr>
        <p:blipFill>
          <a:blip r:embed="rId4"/>
          <a:stretch>
            <a:fillRect/>
          </a:stretch>
        </p:blipFill>
        <p:spPr>
          <a:xfrm>
            <a:off x="953587" y="2285197"/>
            <a:ext cx="10716129" cy="1428817"/>
          </a:xfrm>
          <a:prstGeom prst="rect">
            <a:avLst/>
          </a:prstGeom>
        </p:spPr>
      </p:pic>
    </p:spTree>
    <p:extLst>
      <p:ext uri="{BB962C8B-B14F-4D97-AF65-F5344CB8AC3E}">
        <p14:creationId xmlns:p14="http://schemas.microsoft.com/office/powerpoint/2010/main" val="1905308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4A1B10-28E8-A2AB-A299-5B7CF7FDCE3A}"/>
              </a:ext>
            </a:extLst>
          </p:cNvPr>
          <p:cNvGrpSpPr/>
          <p:nvPr/>
        </p:nvGrpSpPr>
        <p:grpSpPr>
          <a:xfrm>
            <a:off x="0" y="0"/>
            <a:ext cx="12192002" cy="541482"/>
            <a:chOff x="0" y="0"/>
            <a:chExt cx="12192002" cy="541482"/>
          </a:xfrm>
        </p:grpSpPr>
        <p:pic>
          <p:nvPicPr>
            <p:cNvPr id="13" name="Picture 12" descr="A picture containing shape&#10;&#10;Description automatically generated">
              <a:extLst>
                <a:ext uri="{FF2B5EF4-FFF2-40B4-BE49-F238E27FC236}">
                  <a16:creationId xmlns:a16="http://schemas.microsoft.com/office/drawing/2014/main" id="{675163C2-B54F-9443-8436-628482468FFE}"/>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B2083A0D-6AB8-B3A4-3A17-09D93F29DA87}"/>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D0340380-399D-6A24-D7A0-4285B7B16A0A}"/>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16" name="TextBox 15">
            <a:extLst>
              <a:ext uri="{FF2B5EF4-FFF2-40B4-BE49-F238E27FC236}">
                <a16:creationId xmlns:a16="http://schemas.microsoft.com/office/drawing/2014/main" id="{4CB7A5B7-E622-3BEF-D76A-017767B9567E}"/>
              </a:ext>
            </a:extLst>
          </p:cNvPr>
          <p:cNvSpPr txBox="1"/>
          <p:nvPr/>
        </p:nvSpPr>
        <p:spPr>
          <a:xfrm>
            <a:off x="0" y="86075"/>
            <a:ext cx="10996247" cy="369332"/>
          </a:xfrm>
          <a:prstGeom prst="rect">
            <a:avLst/>
          </a:prstGeom>
          <a:noFill/>
        </p:spPr>
        <p:txBody>
          <a:bodyPr wrap="square" rtlCol="0">
            <a:spAutoFit/>
          </a:bodyPr>
          <a:lstStyle/>
          <a:p>
            <a:r>
              <a:rPr lang="en-US" dirty="0">
                <a:latin typeface="+mj-lt"/>
              </a:rPr>
              <a:t>Using custom types in Julia is the key to happiness</a:t>
            </a:r>
          </a:p>
        </p:txBody>
      </p:sp>
      <p:pic>
        <p:nvPicPr>
          <p:cNvPr id="2" name="Picture 1">
            <a:extLst>
              <a:ext uri="{FF2B5EF4-FFF2-40B4-BE49-F238E27FC236}">
                <a16:creationId xmlns:a16="http://schemas.microsoft.com/office/drawing/2014/main" id="{25D3EECE-9BF1-D6F9-C1D3-C53AB00E7D66}"/>
              </a:ext>
            </a:extLst>
          </p:cNvPr>
          <p:cNvPicPr>
            <a:picLocks noChangeAspect="1"/>
          </p:cNvPicPr>
          <p:nvPr/>
        </p:nvPicPr>
        <p:blipFill>
          <a:blip r:embed="rId4"/>
          <a:stretch>
            <a:fillRect/>
          </a:stretch>
        </p:blipFill>
        <p:spPr>
          <a:xfrm>
            <a:off x="2291255" y="1968500"/>
            <a:ext cx="7315200" cy="2921000"/>
          </a:xfrm>
          <a:prstGeom prst="rect">
            <a:avLst/>
          </a:prstGeom>
        </p:spPr>
      </p:pic>
    </p:spTree>
    <p:extLst>
      <p:ext uri="{BB962C8B-B14F-4D97-AF65-F5344CB8AC3E}">
        <p14:creationId xmlns:p14="http://schemas.microsoft.com/office/powerpoint/2010/main" val="3827399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395DC36-5D62-6EB6-844E-41FAD0097236}"/>
              </a:ext>
            </a:extLst>
          </p:cNvPr>
          <p:cNvGrpSpPr/>
          <p:nvPr/>
        </p:nvGrpSpPr>
        <p:grpSpPr>
          <a:xfrm>
            <a:off x="0" y="0"/>
            <a:ext cx="12192002" cy="541482"/>
            <a:chOff x="0" y="0"/>
            <a:chExt cx="12192002" cy="541482"/>
          </a:xfrm>
        </p:grpSpPr>
        <p:pic>
          <p:nvPicPr>
            <p:cNvPr id="14" name="Picture 13" descr="A picture containing shape&#10;&#10;Description automatically generated">
              <a:extLst>
                <a:ext uri="{FF2B5EF4-FFF2-40B4-BE49-F238E27FC236}">
                  <a16:creationId xmlns:a16="http://schemas.microsoft.com/office/drawing/2014/main" id="{ADE6FCC9-81D6-A6CD-EDD8-C2685C9A25F5}"/>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0C00E8B-31CE-4E9E-C038-CFD6626075D6}"/>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C68DFCB4-37DF-8D15-D576-B5BD0AE1C50A}"/>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E013F159-FA13-0C82-8370-C8F21B3A0FDF}"/>
              </a:ext>
            </a:extLst>
          </p:cNvPr>
          <p:cNvSpPr txBox="1"/>
          <p:nvPr/>
        </p:nvSpPr>
        <p:spPr>
          <a:xfrm>
            <a:off x="0" y="86075"/>
            <a:ext cx="11459914" cy="369332"/>
          </a:xfrm>
          <a:prstGeom prst="rect">
            <a:avLst/>
          </a:prstGeom>
          <a:noFill/>
        </p:spPr>
        <p:txBody>
          <a:bodyPr wrap="square" rtlCol="0">
            <a:spAutoFit/>
          </a:bodyPr>
          <a:lstStyle/>
          <a:p>
            <a:r>
              <a:rPr lang="en-US" dirty="0">
                <a:latin typeface="+mj-lt"/>
              </a:rPr>
              <a:t>Reproducibility– using </a:t>
            </a:r>
            <a:r>
              <a:rPr lang="en-US" dirty="0">
                <a:latin typeface="+mj-lt"/>
                <a:hlinkClick r:id="rId3"/>
              </a:rPr>
              <a:t>DrWatson.jl </a:t>
            </a:r>
            <a:r>
              <a:rPr lang="en-US" dirty="0">
                <a:latin typeface="+mj-lt"/>
              </a:rPr>
              <a:t>to organize your code into reproducible projects</a:t>
            </a:r>
          </a:p>
        </p:txBody>
      </p:sp>
      <p:pic>
        <p:nvPicPr>
          <p:cNvPr id="12" name="Picture 11" descr="Text&#10;&#10;Description automatically generated">
            <a:extLst>
              <a:ext uri="{FF2B5EF4-FFF2-40B4-BE49-F238E27FC236}">
                <a16:creationId xmlns:a16="http://schemas.microsoft.com/office/drawing/2014/main" id="{C11140F2-542B-8315-302D-A5D70C510E6B}"/>
              </a:ext>
            </a:extLst>
          </p:cNvPr>
          <p:cNvPicPr>
            <a:picLocks noChangeAspect="1"/>
          </p:cNvPicPr>
          <p:nvPr/>
        </p:nvPicPr>
        <p:blipFill>
          <a:blip r:embed="rId4"/>
          <a:stretch>
            <a:fillRect/>
          </a:stretch>
        </p:blipFill>
        <p:spPr>
          <a:xfrm>
            <a:off x="219271" y="684707"/>
            <a:ext cx="7905823" cy="3858544"/>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246D8520-B3AA-6D01-08B2-95AD66B57D5F}"/>
              </a:ext>
            </a:extLst>
          </p:cNvPr>
          <p:cNvPicPr>
            <a:picLocks noChangeAspect="1"/>
          </p:cNvPicPr>
          <p:nvPr/>
        </p:nvPicPr>
        <p:blipFill>
          <a:blip r:embed="rId5"/>
          <a:stretch>
            <a:fillRect/>
          </a:stretch>
        </p:blipFill>
        <p:spPr>
          <a:xfrm>
            <a:off x="8458808" y="541482"/>
            <a:ext cx="3505200" cy="1012909"/>
          </a:xfrm>
          <a:prstGeom prst="rect">
            <a:avLst/>
          </a:prstGeom>
        </p:spPr>
      </p:pic>
    </p:spTree>
    <p:extLst>
      <p:ext uri="{BB962C8B-B14F-4D97-AF65-F5344CB8AC3E}">
        <p14:creationId xmlns:p14="http://schemas.microsoft.com/office/powerpoint/2010/main" val="3724744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6A6333-13EC-792E-DA71-EACAC7B23324}"/>
              </a:ext>
            </a:extLst>
          </p:cNvPr>
          <p:cNvGrpSpPr/>
          <p:nvPr/>
        </p:nvGrpSpPr>
        <p:grpSpPr>
          <a:xfrm>
            <a:off x="0" y="0"/>
            <a:ext cx="12192002" cy="541482"/>
            <a:chOff x="0" y="0"/>
            <a:chExt cx="12192002" cy="541482"/>
          </a:xfrm>
        </p:grpSpPr>
        <p:pic>
          <p:nvPicPr>
            <p:cNvPr id="11" name="Picture 10" descr="A picture containing shape&#10;&#10;Description automatically generated">
              <a:extLst>
                <a:ext uri="{FF2B5EF4-FFF2-40B4-BE49-F238E27FC236}">
                  <a16:creationId xmlns:a16="http://schemas.microsoft.com/office/drawing/2014/main" id="{9F5F5FE2-10BC-06DC-9F81-764EAFB3AF5A}"/>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0F1D67A1-D206-C1D7-8CF0-3AF81F8B328F}"/>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932C92A-D5D0-0BB0-5613-151043F3A69A}"/>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E013F159-FA13-0C82-8370-C8F21B3A0FDF}"/>
              </a:ext>
            </a:extLst>
          </p:cNvPr>
          <p:cNvSpPr txBox="1"/>
          <p:nvPr/>
        </p:nvSpPr>
        <p:spPr>
          <a:xfrm>
            <a:off x="0" y="71273"/>
            <a:ext cx="11459914" cy="369332"/>
          </a:xfrm>
          <a:prstGeom prst="rect">
            <a:avLst/>
          </a:prstGeom>
          <a:noFill/>
        </p:spPr>
        <p:txBody>
          <a:bodyPr wrap="square" rtlCol="0">
            <a:spAutoFit/>
          </a:bodyPr>
          <a:lstStyle/>
          <a:p>
            <a:r>
              <a:rPr lang="en-US" dirty="0">
                <a:latin typeface="+mj-lt"/>
              </a:rPr>
              <a:t>Reproducibility– using </a:t>
            </a:r>
            <a:r>
              <a:rPr lang="en-US" dirty="0">
                <a:latin typeface="+mj-lt"/>
                <a:hlinkClick r:id="rId3"/>
              </a:rPr>
              <a:t>DrWatson.jl</a:t>
            </a:r>
            <a:r>
              <a:rPr lang="en-US" dirty="0">
                <a:latin typeface="+mj-lt"/>
              </a:rPr>
              <a:t> to organize your code into reproducible projects</a:t>
            </a:r>
          </a:p>
        </p:txBody>
      </p:sp>
      <p:pic>
        <p:nvPicPr>
          <p:cNvPr id="3" name="Picture 2" descr="Graphical user interface, text, application&#10;&#10;Description automatically generated">
            <a:extLst>
              <a:ext uri="{FF2B5EF4-FFF2-40B4-BE49-F238E27FC236}">
                <a16:creationId xmlns:a16="http://schemas.microsoft.com/office/drawing/2014/main" id="{AF3B32C7-BE88-BCAB-C811-C303B00332C8}"/>
              </a:ext>
            </a:extLst>
          </p:cNvPr>
          <p:cNvPicPr>
            <a:picLocks noChangeAspect="1"/>
          </p:cNvPicPr>
          <p:nvPr/>
        </p:nvPicPr>
        <p:blipFill>
          <a:blip r:embed="rId4"/>
          <a:stretch>
            <a:fillRect/>
          </a:stretch>
        </p:blipFill>
        <p:spPr>
          <a:xfrm>
            <a:off x="0" y="606208"/>
            <a:ext cx="8087165" cy="3125714"/>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246D8520-B3AA-6D01-08B2-95AD66B57D5F}"/>
              </a:ext>
            </a:extLst>
          </p:cNvPr>
          <p:cNvPicPr>
            <a:picLocks noChangeAspect="1"/>
          </p:cNvPicPr>
          <p:nvPr/>
        </p:nvPicPr>
        <p:blipFill>
          <a:blip r:embed="rId5"/>
          <a:stretch>
            <a:fillRect/>
          </a:stretch>
        </p:blipFill>
        <p:spPr>
          <a:xfrm>
            <a:off x="8382000" y="606208"/>
            <a:ext cx="3505200" cy="1012909"/>
          </a:xfrm>
          <a:prstGeom prst="rect">
            <a:avLst/>
          </a:prstGeom>
        </p:spPr>
      </p:pic>
    </p:spTree>
    <p:extLst>
      <p:ext uri="{BB962C8B-B14F-4D97-AF65-F5344CB8AC3E}">
        <p14:creationId xmlns:p14="http://schemas.microsoft.com/office/powerpoint/2010/main" val="2964800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13E7B35-C9B5-E720-54A4-4DF5FF6839AC}"/>
              </a:ext>
            </a:extLst>
          </p:cNvPr>
          <p:cNvGrpSpPr/>
          <p:nvPr/>
        </p:nvGrpSpPr>
        <p:grpSpPr>
          <a:xfrm>
            <a:off x="0" y="0"/>
            <a:ext cx="12192002" cy="541482"/>
            <a:chOff x="0" y="0"/>
            <a:chExt cx="12192002" cy="541482"/>
          </a:xfrm>
        </p:grpSpPr>
        <p:pic>
          <p:nvPicPr>
            <p:cNvPr id="12" name="Picture 11" descr="A picture containing shape&#10;&#10;Description automatically generated">
              <a:extLst>
                <a:ext uri="{FF2B5EF4-FFF2-40B4-BE49-F238E27FC236}">
                  <a16:creationId xmlns:a16="http://schemas.microsoft.com/office/drawing/2014/main" id="{2520C829-4607-4197-909D-D545C3DDF9BB}"/>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DDAB6544-F7C6-8E17-C1C0-B817B19EC1C6}"/>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68766D7E-C5BC-289B-0E61-293652456D17}"/>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E013F159-FA13-0C82-8370-C8F21B3A0FDF}"/>
              </a:ext>
            </a:extLst>
          </p:cNvPr>
          <p:cNvSpPr txBox="1"/>
          <p:nvPr/>
        </p:nvSpPr>
        <p:spPr>
          <a:xfrm>
            <a:off x="0" y="86075"/>
            <a:ext cx="11459914" cy="369332"/>
          </a:xfrm>
          <a:prstGeom prst="rect">
            <a:avLst/>
          </a:prstGeom>
          <a:noFill/>
        </p:spPr>
        <p:txBody>
          <a:bodyPr wrap="square" rtlCol="0">
            <a:spAutoFit/>
          </a:bodyPr>
          <a:lstStyle/>
          <a:p>
            <a:r>
              <a:rPr lang="en-US" dirty="0">
                <a:latin typeface="+mj-lt"/>
              </a:rPr>
              <a:t>Reproducibility– using </a:t>
            </a:r>
            <a:r>
              <a:rPr lang="en-US" dirty="0">
                <a:latin typeface="+mj-lt"/>
                <a:hlinkClick r:id="rId3"/>
              </a:rPr>
              <a:t>DrWatson.jl </a:t>
            </a:r>
            <a:r>
              <a:rPr lang="en-US" dirty="0">
                <a:latin typeface="+mj-lt"/>
              </a:rPr>
              <a:t>to organize your code into reproducible projects</a:t>
            </a:r>
          </a:p>
        </p:txBody>
      </p:sp>
      <p:sp>
        <p:nvSpPr>
          <p:cNvPr id="2" name="TextBox 1">
            <a:extLst>
              <a:ext uri="{FF2B5EF4-FFF2-40B4-BE49-F238E27FC236}">
                <a16:creationId xmlns:a16="http://schemas.microsoft.com/office/drawing/2014/main" id="{0550771B-3684-B26B-09A1-D15B8D5C527C}"/>
              </a:ext>
            </a:extLst>
          </p:cNvPr>
          <p:cNvSpPr txBox="1"/>
          <p:nvPr/>
        </p:nvSpPr>
        <p:spPr>
          <a:xfrm>
            <a:off x="171450" y="780905"/>
            <a:ext cx="7156862" cy="369332"/>
          </a:xfrm>
          <a:prstGeom prst="rect">
            <a:avLst/>
          </a:prstGeom>
          <a:noFill/>
        </p:spPr>
        <p:txBody>
          <a:bodyPr wrap="square">
            <a:spAutoFit/>
          </a:bodyPr>
          <a:lstStyle/>
          <a:p>
            <a:r>
              <a:rPr lang="en-US" dirty="0">
                <a:latin typeface="+mj-lt"/>
                <a:hlinkClick r:id="rId4"/>
              </a:rPr>
              <a:t>This tutorial: https://github.com/harrybooth/Hadjivasiliou_Julia_Tutorial</a:t>
            </a:r>
            <a:endParaRPr lang="en-US" dirty="0">
              <a:latin typeface="+mj-lt"/>
            </a:endParaRPr>
          </a:p>
        </p:txBody>
      </p:sp>
      <p:pic>
        <p:nvPicPr>
          <p:cNvPr id="5" name="Picture 4" descr="Graphical user interface, text, application, email&#10;&#10;Description automatically generated">
            <a:extLst>
              <a:ext uri="{FF2B5EF4-FFF2-40B4-BE49-F238E27FC236}">
                <a16:creationId xmlns:a16="http://schemas.microsoft.com/office/drawing/2014/main" id="{356C71D0-C5FF-258F-5159-CC34A98A6B12}"/>
              </a:ext>
            </a:extLst>
          </p:cNvPr>
          <p:cNvPicPr>
            <a:picLocks noChangeAspect="1"/>
          </p:cNvPicPr>
          <p:nvPr/>
        </p:nvPicPr>
        <p:blipFill>
          <a:blip r:embed="rId5"/>
          <a:stretch>
            <a:fillRect/>
          </a:stretch>
        </p:blipFill>
        <p:spPr>
          <a:xfrm>
            <a:off x="849467" y="2240436"/>
            <a:ext cx="5099388" cy="1562900"/>
          </a:xfrm>
          <a:prstGeom prst="rect">
            <a:avLst/>
          </a:prstGeom>
        </p:spPr>
      </p:pic>
      <p:pic>
        <p:nvPicPr>
          <p:cNvPr id="10" name="Picture 9" descr="Text&#10;&#10;Description automatically generated">
            <a:extLst>
              <a:ext uri="{FF2B5EF4-FFF2-40B4-BE49-F238E27FC236}">
                <a16:creationId xmlns:a16="http://schemas.microsoft.com/office/drawing/2014/main" id="{268FD788-7B0E-8045-107F-73C63CC6DBFC}"/>
              </a:ext>
            </a:extLst>
          </p:cNvPr>
          <p:cNvPicPr>
            <a:picLocks noChangeAspect="1"/>
          </p:cNvPicPr>
          <p:nvPr/>
        </p:nvPicPr>
        <p:blipFill>
          <a:blip r:embed="rId6"/>
          <a:stretch>
            <a:fillRect/>
          </a:stretch>
        </p:blipFill>
        <p:spPr>
          <a:xfrm>
            <a:off x="6861387" y="1522724"/>
            <a:ext cx="4481146" cy="5002659"/>
          </a:xfrm>
          <a:prstGeom prst="rect">
            <a:avLst/>
          </a:prstGeom>
        </p:spPr>
      </p:pic>
    </p:spTree>
    <p:extLst>
      <p:ext uri="{BB962C8B-B14F-4D97-AF65-F5344CB8AC3E}">
        <p14:creationId xmlns:p14="http://schemas.microsoft.com/office/powerpoint/2010/main" val="225157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1F9B57-416A-5820-B8A3-5A4652EC83AA}"/>
              </a:ext>
            </a:extLst>
          </p:cNvPr>
          <p:cNvGrpSpPr/>
          <p:nvPr/>
        </p:nvGrpSpPr>
        <p:grpSpPr>
          <a:xfrm>
            <a:off x="0" y="0"/>
            <a:ext cx="12192002" cy="541482"/>
            <a:chOff x="0" y="0"/>
            <a:chExt cx="12192002" cy="541482"/>
          </a:xfrm>
        </p:grpSpPr>
        <p:pic>
          <p:nvPicPr>
            <p:cNvPr id="10" name="Picture 9" descr="A picture containing shape&#10;&#10;Description automatically generated">
              <a:extLst>
                <a:ext uri="{FF2B5EF4-FFF2-40B4-BE49-F238E27FC236}">
                  <a16:creationId xmlns:a16="http://schemas.microsoft.com/office/drawing/2014/main" id="{00DA743B-F399-70A6-AF89-E29645EB04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7F84875-B1CD-1C4F-F877-3184CF1EBBD8}"/>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0C357650-455B-383F-0E46-89026345470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5B04F3BC-1E66-8142-FFBD-5BFBE6233902}"/>
              </a:ext>
            </a:extLst>
          </p:cNvPr>
          <p:cNvSpPr txBox="1"/>
          <p:nvPr/>
        </p:nvSpPr>
        <p:spPr>
          <a:xfrm>
            <a:off x="6234813" y="5521667"/>
            <a:ext cx="3129905" cy="230832"/>
          </a:xfrm>
          <a:prstGeom prst="rect">
            <a:avLst/>
          </a:prstGeom>
          <a:noFill/>
        </p:spPr>
        <p:txBody>
          <a:bodyPr wrap="square" rtlCol="0">
            <a:spAutoFit/>
          </a:bodyPr>
          <a:lstStyle/>
          <a:p>
            <a:pPr algn="ctr"/>
            <a:r>
              <a:rPr lang="en-GB" sz="900" dirty="0"/>
              <a:t>Jiménez, A., Cotterell, J., Munteanu, A., &amp; Sharpe, J. (2015)</a:t>
            </a:r>
            <a:endParaRPr lang="en-US" dirty="0"/>
          </a:p>
        </p:txBody>
      </p:sp>
      <p:sp>
        <p:nvSpPr>
          <p:cNvPr id="8" name="TextBox 7">
            <a:extLst>
              <a:ext uri="{FF2B5EF4-FFF2-40B4-BE49-F238E27FC236}">
                <a16:creationId xmlns:a16="http://schemas.microsoft.com/office/drawing/2014/main" id="{510E89A9-DE25-2273-472B-EE03F7CFEE36}"/>
              </a:ext>
            </a:extLst>
          </p:cNvPr>
          <p:cNvSpPr txBox="1"/>
          <p:nvPr/>
        </p:nvSpPr>
        <p:spPr>
          <a:xfrm>
            <a:off x="112557" y="86075"/>
            <a:ext cx="8050924" cy="369332"/>
          </a:xfrm>
          <a:prstGeom prst="rect">
            <a:avLst/>
          </a:prstGeom>
          <a:noFill/>
        </p:spPr>
        <p:txBody>
          <a:bodyPr wrap="square">
            <a:spAutoFit/>
          </a:bodyPr>
          <a:lstStyle/>
          <a:p>
            <a:r>
              <a:rPr lang="en-GB" dirty="0">
                <a:latin typeface="+mj-lt"/>
              </a:rPr>
              <a:t>Many GRN topologies can produce stripe-like patterns</a:t>
            </a:r>
            <a:endParaRPr lang="en-US" dirty="0">
              <a:latin typeface="+mj-lt"/>
            </a:endParaRPr>
          </a:p>
        </p:txBody>
      </p:sp>
      <p:pic>
        <p:nvPicPr>
          <p:cNvPr id="3" name="Picture 2" descr="Diagram&#10;&#10;Description automatically generated">
            <a:extLst>
              <a:ext uri="{FF2B5EF4-FFF2-40B4-BE49-F238E27FC236}">
                <a16:creationId xmlns:a16="http://schemas.microsoft.com/office/drawing/2014/main" id="{E0D36073-11BA-B203-7A95-F07C8CC96700}"/>
              </a:ext>
            </a:extLst>
          </p:cNvPr>
          <p:cNvPicPr>
            <a:picLocks noChangeAspect="1"/>
          </p:cNvPicPr>
          <p:nvPr/>
        </p:nvPicPr>
        <p:blipFill>
          <a:blip r:embed="rId4"/>
          <a:stretch>
            <a:fillRect/>
          </a:stretch>
        </p:blipFill>
        <p:spPr>
          <a:xfrm>
            <a:off x="1975338" y="832338"/>
            <a:ext cx="7772400" cy="5779899"/>
          </a:xfrm>
          <a:prstGeom prst="rect">
            <a:avLst/>
          </a:prstGeom>
        </p:spPr>
      </p:pic>
      <p:sp>
        <p:nvSpPr>
          <p:cNvPr id="7" name="TextBox 6">
            <a:extLst>
              <a:ext uri="{FF2B5EF4-FFF2-40B4-BE49-F238E27FC236}">
                <a16:creationId xmlns:a16="http://schemas.microsoft.com/office/drawing/2014/main" id="{A460EC79-0560-76EB-3919-F29E09B1A8E8}"/>
              </a:ext>
            </a:extLst>
          </p:cNvPr>
          <p:cNvSpPr txBox="1"/>
          <p:nvPr/>
        </p:nvSpPr>
        <p:spPr>
          <a:xfrm>
            <a:off x="8695288" y="6210675"/>
            <a:ext cx="3129905" cy="276999"/>
          </a:xfrm>
          <a:prstGeom prst="rect">
            <a:avLst/>
          </a:prstGeom>
          <a:noFill/>
        </p:spPr>
        <p:txBody>
          <a:bodyPr wrap="square">
            <a:spAutoFit/>
          </a:bodyPr>
          <a:lstStyle/>
          <a:p>
            <a:pPr algn="ctr"/>
            <a:r>
              <a:rPr lang="en-GB" sz="1200" b="0" i="0" dirty="0">
                <a:solidFill>
                  <a:srgbClr val="222222"/>
                </a:solidFill>
                <a:effectLst/>
                <a:latin typeface="Arial" panose="020B0604020202020204" pitchFamily="34" charset="0"/>
              </a:rPr>
              <a:t>Cotterell, J., &amp; Sharpe, J. (2010)</a:t>
            </a:r>
            <a:endParaRPr lang="en-US" sz="1200" dirty="0"/>
          </a:p>
        </p:txBody>
      </p:sp>
    </p:spTree>
    <p:extLst>
      <p:ext uri="{BB962C8B-B14F-4D97-AF65-F5344CB8AC3E}">
        <p14:creationId xmlns:p14="http://schemas.microsoft.com/office/powerpoint/2010/main" val="3878396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BBDD7-5FA6-7DB6-CEBA-D700482C2567}"/>
              </a:ext>
            </a:extLst>
          </p:cNvPr>
          <p:cNvSpPr>
            <a:spLocks noGrp="1"/>
          </p:cNvSpPr>
          <p:nvPr>
            <p:ph idx="1"/>
          </p:nvPr>
        </p:nvSpPr>
        <p:spPr>
          <a:xfrm>
            <a:off x="171450" y="735379"/>
            <a:ext cx="11498266" cy="6031638"/>
          </a:xfrm>
        </p:spPr>
        <p:txBody>
          <a:bodyPr>
            <a:normAutofit fontScale="55000" lnSpcReduction="20000"/>
          </a:bodyPr>
          <a:lstStyle/>
          <a:p>
            <a:pPr marL="0" indent="0">
              <a:buNone/>
            </a:pPr>
            <a:r>
              <a:rPr lang="en-US" sz="1600" b="1" u="sng" dirty="0"/>
              <a:t>Parallelization</a:t>
            </a:r>
          </a:p>
          <a:p>
            <a:r>
              <a:rPr lang="en-US" sz="1600" dirty="0">
                <a:hlinkClick r:id="rId3"/>
              </a:rPr>
              <a:t>https://julialang.org/blog/2019/07/multithreading/</a:t>
            </a:r>
            <a:endParaRPr lang="en-US" sz="1600" dirty="0"/>
          </a:p>
          <a:p>
            <a:r>
              <a:rPr lang="en-US" sz="1600" dirty="0">
                <a:hlinkClick r:id="rId4"/>
              </a:rPr>
              <a:t>https://lup.lub.lu.se/search/files/61129522/julia_parallel.pdf</a:t>
            </a:r>
            <a:endParaRPr lang="en-US" sz="1600" dirty="0"/>
          </a:p>
          <a:p>
            <a:endParaRPr lang="en-US" sz="1600" dirty="0"/>
          </a:p>
          <a:p>
            <a:pPr marL="0" indent="0">
              <a:buNone/>
            </a:pPr>
            <a:r>
              <a:rPr lang="en-US" sz="1600" dirty="0"/>
              <a:t>Julia</a:t>
            </a:r>
          </a:p>
          <a:p>
            <a:r>
              <a:rPr lang="en-US" sz="1600" dirty="0">
                <a:hlinkClick r:id="rId5"/>
              </a:rPr>
              <a:t>JuliaCon 2019 | The Unreasonable Effectiveness of Multiple Dispatch | Stefan Karpinski</a:t>
            </a:r>
            <a:endParaRPr lang="en-US" sz="1600" dirty="0"/>
          </a:p>
          <a:p>
            <a:pPr marL="0" indent="0">
              <a:buNone/>
            </a:pPr>
            <a:endParaRPr lang="en-US" sz="1600" dirty="0"/>
          </a:p>
          <a:p>
            <a:pPr marL="0" indent="0">
              <a:buNone/>
            </a:pPr>
            <a:r>
              <a:rPr lang="en-US" sz="1600" dirty="0"/>
              <a:t>Symbolic numerical computing</a:t>
            </a:r>
          </a:p>
          <a:p>
            <a:r>
              <a:rPr lang="en-US" sz="1600" dirty="0">
                <a:hlinkClick r:id="rId6"/>
              </a:rPr>
              <a:t>"Symbolic Numeric Programming in Julia" by Shashi Gowda (Strange Loop 2022)</a:t>
            </a:r>
            <a:endParaRPr lang="en-US" sz="1600" dirty="0"/>
          </a:p>
          <a:p>
            <a:r>
              <a:rPr lang="en-US" sz="1600" dirty="0">
                <a:hlinkClick r:id="rId7"/>
              </a:rPr>
              <a:t>Simulating Big Models in Julia with ModelingToolkit | Workshop | JuliaCon 2021</a:t>
            </a:r>
            <a:endParaRPr lang="en-US" sz="1600" dirty="0"/>
          </a:p>
          <a:p>
            <a:endParaRPr lang="en-US" sz="1600" dirty="0"/>
          </a:p>
          <a:p>
            <a:pPr marL="0" indent="0">
              <a:buNone/>
            </a:pPr>
            <a:r>
              <a:rPr lang="en-US" sz="1600" dirty="0"/>
              <a:t>Parameter estimation</a:t>
            </a:r>
          </a:p>
          <a:p>
            <a:r>
              <a:rPr lang="en-US" sz="1600" dirty="0">
                <a:hlinkClick r:id="rId8"/>
              </a:rPr>
              <a:t>From Optimization to Probabilistic Programming</a:t>
            </a:r>
            <a:endParaRPr lang="en-US" sz="1600" dirty="0"/>
          </a:p>
          <a:p>
            <a:pPr marL="0" indent="0">
              <a:buNone/>
            </a:pPr>
            <a:r>
              <a:rPr lang="en-US" sz="1600" dirty="0"/>
              <a:t>Optimizing Julia Code</a:t>
            </a:r>
          </a:p>
          <a:p>
            <a:r>
              <a:rPr lang="en-US" sz="1600" dirty="0">
                <a:hlinkClick r:id="rId9"/>
              </a:rPr>
              <a:t>What scientists must know about hardware to write fast code</a:t>
            </a:r>
            <a:endParaRPr lang="en-US" sz="1600" dirty="0"/>
          </a:p>
          <a:p>
            <a:r>
              <a:rPr lang="en-US" sz="1600" dirty="0">
                <a:hlinkClick r:id="rId10"/>
              </a:rPr>
              <a:t>Optimizing DiffEq Code, Chris Rackauckas</a:t>
            </a:r>
            <a:endParaRPr lang="en-US" sz="1600" dirty="0"/>
          </a:p>
          <a:p>
            <a:endParaRPr lang="en-US" sz="1600" dirty="0"/>
          </a:p>
          <a:p>
            <a:pPr marL="0" indent="0">
              <a:buNone/>
            </a:pPr>
            <a:r>
              <a:rPr lang="en-US" sz="1600" dirty="0"/>
              <a:t>Useful examples</a:t>
            </a:r>
          </a:p>
          <a:p>
            <a:r>
              <a:rPr lang="en-US" sz="1600" dirty="0">
                <a:hlinkClick r:id="rId11"/>
              </a:rPr>
              <a:t>Solving Systems of Stochastic PDEs and using GPUs in Julia (2-dimensional Reaction-Diffusion Equations)</a:t>
            </a:r>
            <a:endParaRPr lang="en-US" sz="1600" dirty="0"/>
          </a:p>
          <a:p>
            <a:r>
              <a:rPr lang="en-US" sz="1600" dirty="0">
                <a:hlinkClick r:id="rId12"/>
              </a:rPr>
              <a:t>Bruseelator (Method of lines, automatic jacobians)</a:t>
            </a:r>
            <a:endParaRPr lang="en-US" sz="1600" dirty="0"/>
          </a:p>
          <a:p>
            <a:endParaRPr lang="en-US" sz="1600" dirty="0"/>
          </a:p>
          <a:p>
            <a:pPr marL="0" indent="0">
              <a:buNone/>
            </a:pPr>
            <a:r>
              <a:rPr lang="en-US" sz="1600" dirty="0"/>
              <a:t>Which solvers</a:t>
            </a:r>
          </a:p>
          <a:p>
            <a:r>
              <a:rPr lang="en-US" sz="1600" dirty="0">
                <a:hlinkClick r:id="rId13"/>
              </a:rPr>
              <a:t>A Comparison of Some Codes for the Stiff Oscillatory Problem </a:t>
            </a:r>
            <a:endParaRPr lang="en-US" sz="1600" dirty="0"/>
          </a:p>
          <a:p>
            <a:endParaRPr lang="en-US" sz="1600" dirty="0"/>
          </a:p>
          <a:p>
            <a:pPr marL="0" indent="0">
              <a:buNone/>
            </a:pPr>
            <a:r>
              <a:rPr lang="en-US" sz="1600" dirty="0"/>
              <a:t>Composability in Julia</a:t>
            </a:r>
          </a:p>
          <a:p>
            <a:r>
              <a:rPr lang="en-US" sz="1600" dirty="0">
                <a:hlinkClick r:id="rId14"/>
              </a:rPr>
              <a:t>Composability in Julia: Implementing Deep Equilibrium Models via Neural ODEs</a:t>
            </a:r>
            <a:endParaRPr lang="en-US" sz="1600" dirty="0"/>
          </a:p>
          <a:p>
            <a:endParaRPr lang="en-US" sz="1600" dirty="0"/>
          </a:p>
        </p:txBody>
      </p:sp>
      <p:grpSp>
        <p:nvGrpSpPr>
          <p:cNvPr id="7" name="Group 6">
            <a:extLst>
              <a:ext uri="{FF2B5EF4-FFF2-40B4-BE49-F238E27FC236}">
                <a16:creationId xmlns:a16="http://schemas.microsoft.com/office/drawing/2014/main" id="{E991ED7E-C2F4-A50F-9F2E-D2FD85143683}"/>
              </a:ext>
            </a:extLst>
          </p:cNvPr>
          <p:cNvGrpSpPr/>
          <p:nvPr/>
        </p:nvGrpSpPr>
        <p:grpSpPr>
          <a:xfrm>
            <a:off x="0" y="0"/>
            <a:ext cx="12192002" cy="541482"/>
            <a:chOff x="0" y="0"/>
            <a:chExt cx="12192002" cy="541482"/>
          </a:xfrm>
        </p:grpSpPr>
        <p:pic>
          <p:nvPicPr>
            <p:cNvPr id="8" name="Picture 7" descr="A picture containing shape&#10;&#10;Description automatically generated">
              <a:extLst>
                <a:ext uri="{FF2B5EF4-FFF2-40B4-BE49-F238E27FC236}">
                  <a16:creationId xmlns:a16="http://schemas.microsoft.com/office/drawing/2014/main" id="{32A51D18-7B4E-E463-C0C8-370E486E0C99}"/>
                </a:ext>
              </a:extLst>
            </p:cNvPr>
            <p:cNvPicPr>
              <a:picLocks noChangeAspect="1"/>
            </p:cNvPicPr>
            <p:nvPr/>
          </p:nvPicPr>
          <p:blipFill rotWithShape="1">
            <a:blip r:embed="rId15"/>
            <a:srcRect l="51207" t="66576"/>
            <a:stretch/>
          </p:blipFill>
          <p:spPr>
            <a:xfrm>
              <a:off x="0" y="0"/>
              <a:ext cx="5948855" cy="54148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2E2E3686-B8E8-0660-507D-6E03F7A2F282}"/>
                </a:ext>
              </a:extLst>
            </p:cNvPr>
            <p:cNvPicPr>
              <a:picLocks noChangeAspect="1"/>
            </p:cNvPicPr>
            <p:nvPr/>
          </p:nvPicPr>
          <p:blipFill rotWithShape="1">
            <a:blip r:embed="rId15"/>
            <a:srcRect l="51207" t="66576"/>
            <a:stretch/>
          </p:blipFill>
          <p:spPr>
            <a:xfrm>
              <a:off x="5720861" y="0"/>
              <a:ext cx="5948855" cy="541482"/>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C0668A4A-64E9-3774-B670-29BBB56CE9D5}"/>
                </a:ext>
              </a:extLst>
            </p:cNvPr>
            <p:cNvPicPr>
              <a:picLocks noChangeAspect="1"/>
            </p:cNvPicPr>
            <p:nvPr/>
          </p:nvPicPr>
          <p:blipFill rotWithShape="1">
            <a:blip r:embed="rId15"/>
            <a:srcRect l="51207" t="66576"/>
            <a:stretch/>
          </p:blipFill>
          <p:spPr>
            <a:xfrm>
              <a:off x="6243147" y="0"/>
              <a:ext cx="5948855" cy="541482"/>
            </a:xfrm>
            <a:prstGeom prst="rect">
              <a:avLst/>
            </a:prstGeom>
          </p:spPr>
        </p:pic>
      </p:grpSp>
      <p:sp>
        <p:nvSpPr>
          <p:cNvPr id="13" name="TextBox 12">
            <a:extLst>
              <a:ext uri="{FF2B5EF4-FFF2-40B4-BE49-F238E27FC236}">
                <a16:creationId xmlns:a16="http://schemas.microsoft.com/office/drawing/2014/main" id="{56C00BCC-72A3-1C17-3473-A65A64479274}"/>
              </a:ext>
            </a:extLst>
          </p:cNvPr>
          <p:cNvSpPr txBox="1"/>
          <p:nvPr/>
        </p:nvSpPr>
        <p:spPr>
          <a:xfrm>
            <a:off x="171450" y="90983"/>
            <a:ext cx="11459914" cy="369332"/>
          </a:xfrm>
          <a:prstGeom prst="rect">
            <a:avLst/>
          </a:prstGeom>
          <a:noFill/>
        </p:spPr>
        <p:txBody>
          <a:bodyPr wrap="square" rtlCol="0">
            <a:spAutoFit/>
          </a:bodyPr>
          <a:lstStyle/>
          <a:p>
            <a:r>
              <a:rPr lang="en-US" dirty="0">
                <a:latin typeface="+mj-lt"/>
              </a:rPr>
              <a:t>Useful resources</a:t>
            </a:r>
          </a:p>
        </p:txBody>
      </p:sp>
    </p:spTree>
    <p:extLst>
      <p:ext uri="{BB962C8B-B14F-4D97-AF65-F5344CB8AC3E}">
        <p14:creationId xmlns:p14="http://schemas.microsoft.com/office/powerpoint/2010/main" val="3718797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1F9B57-416A-5820-B8A3-5A4652EC83AA}"/>
              </a:ext>
            </a:extLst>
          </p:cNvPr>
          <p:cNvGrpSpPr/>
          <p:nvPr/>
        </p:nvGrpSpPr>
        <p:grpSpPr>
          <a:xfrm>
            <a:off x="0" y="0"/>
            <a:ext cx="12192002" cy="541482"/>
            <a:chOff x="0" y="0"/>
            <a:chExt cx="12192002" cy="541482"/>
          </a:xfrm>
        </p:grpSpPr>
        <p:pic>
          <p:nvPicPr>
            <p:cNvPr id="10" name="Picture 9" descr="A picture containing shape&#10;&#10;Description automatically generated">
              <a:extLst>
                <a:ext uri="{FF2B5EF4-FFF2-40B4-BE49-F238E27FC236}">
                  <a16:creationId xmlns:a16="http://schemas.microsoft.com/office/drawing/2014/main" id="{00DA743B-F399-70A6-AF89-E29645EB04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7F84875-B1CD-1C4F-F877-3184CF1EBBD8}"/>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0C357650-455B-383F-0E46-89026345470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5B04F3BC-1E66-8142-FFBD-5BFBE6233902}"/>
              </a:ext>
            </a:extLst>
          </p:cNvPr>
          <p:cNvSpPr txBox="1"/>
          <p:nvPr/>
        </p:nvSpPr>
        <p:spPr>
          <a:xfrm>
            <a:off x="8163481" y="5355586"/>
            <a:ext cx="3129905" cy="230832"/>
          </a:xfrm>
          <a:prstGeom prst="rect">
            <a:avLst/>
          </a:prstGeom>
          <a:noFill/>
        </p:spPr>
        <p:txBody>
          <a:bodyPr wrap="square" rtlCol="0">
            <a:spAutoFit/>
          </a:bodyPr>
          <a:lstStyle/>
          <a:p>
            <a:pPr algn="ctr"/>
            <a:r>
              <a:rPr lang="en-GB" sz="900" dirty="0"/>
              <a:t>Jiménez, A., Cotterell, J., Munteanu, A., &amp; Sharpe, J. (2015)</a:t>
            </a:r>
            <a:endParaRPr lang="en-US" dirty="0"/>
          </a:p>
        </p:txBody>
      </p:sp>
      <p:sp>
        <p:nvSpPr>
          <p:cNvPr id="8" name="TextBox 7">
            <a:extLst>
              <a:ext uri="{FF2B5EF4-FFF2-40B4-BE49-F238E27FC236}">
                <a16:creationId xmlns:a16="http://schemas.microsoft.com/office/drawing/2014/main" id="{510E89A9-DE25-2273-472B-EE03F7CFEE36}"/>
              </a:ext>
            </a:extLst>
          </p:cNvPr>
          <p:cNvSpPr txBox="1"/>
          <p:nvPr/>
        </p:nvSpPr>
        <p:spPr>
          <a:xfrm>
            <a:off x="112557" y="86075"/>
            <a:ext cx="8050924" cy="369332"/>
          </a:xfrm>
          <a:prstGeom prst="rect">
            <a:avLst/>
          </a:prstGeom>
          <a:noFill/>
        </p:spPr>
        <p:txBody>
          <a:bodyPr wrap="square">
            <a:spAutoFit/>
          </a:bodyPr>
          <a:lstStyle/>
          <a:p>
            <a:r>
              <a:rPr lang="en-GB" dirty="0">
                <a:latin typeface="+mj-lt"/>
              </a:rPr>
              <a:t>Evolutionary potential is mechanism dependent</a:t>
            </a:r>
            <a:endParaRPr lang="en-US" dirty="0">
              <a:latin typeface="+mj-lt"/>
            </a:endParaRPr>
          </a:p>
        </p:txBody>
      </p:sp>
      <p:pic>
        <p:nvPicPr>
          <p:cNvPr id="14" name="Picture 13" descr="Graphical user interface, chart&#10;&#10;Description automatically generated">
            <a:extLst>
              <a:ext uri="{FF2B5EF4-FFF2-40B4-BE49-F238E27FC236}">
                <a16:creationId xmlns:a16="http://schemas.microsoft.com/office/drawing/2014/main" id="{1CA5CDBD-30EE-00FE-BFF1-2994B46076E3}"/>
              </a:ext>
            </a:extLst>
          </p:cNvPr>
          <p:cNvPicPr>
            <a:picLocks noChangeAspect="1"/>
          </p:cNvPicPr>
          <p:nvPr/>
        </p:nvPicPr>
        <p:blipFill rotWithShape="1">
          <a:blip r:embed="rId4"/>
          <a:srcRect t="8210"/>
          <a:stretch/>
        </p:blipFill>
        <p:spPr>
          <a:xfrm>
            <a:off x="1235164" y="1365662"/>
            <a:ext cx="9427379" cy="3730246"/>
          </a:xfrm>
          <a:prstGeom prst="rect">
            <a:avLst/>
          </a:prstGeom>
        </p:spPr>
      </p:pic>
    </p:spTree>
    <p:extLst>
      <p:ext uri="{BB962C8B-B14F-4D97-AF65-F5344CB8AC3E}">
        <p14:creationId xmlns:p14="http://schemas.microsoft.com/office/powerpoint/2010/main" val="392126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92AC498-0BC9-968B-B13E-CBF5126A7315}"/>
              </a:ext>
            </a:extLst>
          </p:cNvPr>
          <p:cNvGrpSpPr/>
          <p:nvPr/>
        </p:nvGrpSpPr>
        <p:grpSpPr>
          <a:xfrm>
            <a:off x="0" y="0"/>
            <a:ext cx="12192002" cy="541482"/>
            <a:chOff x="0" y="0"/>
            <a:chExt cx="12192002" cy="541482"/>
          </a:xfrm>
        </p:grpSpPr>
        <p:pic>
          <p:nvPicPr>
            <p:cNvPr id="89" name="Picture 88" descr="A picture containing shape&#10;&#10;Description automatically generated">
              <a:extLst>
                <a:ext uri="{FF2B5EF4-FFF2-40B4-BE49-F238E27FC236}">
                  <a16:creationId xmlns:a16="http://schemas.microsoft.com/office/drawing/2014/main" id="{78E01420-A213-84F6-0C78-06C1DB6B58D8}"/>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90" name="Picture 89" descr="A picture containing shape&#10;&#10;Description automatically generated">
              <a:extLst>
                <a:ext uri="{FF2B5EF4-FFF2-40B4-BE49-F238E27FC236}">
                  <a16:creationId xmlns:a16="http://schemas.microsoft.com/office/drawing/2014/main" id="{B153265F-FB1E-7E5A-DB71-3281361070F1}"/>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91" name="Picture 90" descr="A picture containing shape&#10;&#10;Description automatically generated">
              <a:extLst>
                <a:ext uri="{FF2B5EF4-FFF2-40B4-BE49-F238E27FC236}">
                  <a16:creationId xmlns:a16="http://schemas.microsoft.com/office/drawing/2014/main" id="{B1066F77-6D00-D758-1457-2E73E26B14D7}"/>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510E89A9-DE25-2273-472B-EE03F7CFEE36}"/>
              </a:ext>
            </a:extLst>
          </p:cNvPr>
          <p:cNvSpPr txBox="1"/>
          <p:nvPr/>
        </p:nvSpPr>
        <p:spPr>
          <a:xfrm>
            <a:off x="27758" y="86507"/>
            <a:ext cx="8050924" cy="369332"/>
          </a:xfrm>
          <a:prstGeom prst="rect">
            <a:avLst/>
          </a:prstGeom>
          <a:noFill/>
        </p:spPr>
        <p:txBody>
          <a:bodyPr wrap="square">
            <a:spAutoFit/>
          </a:bodyPr>
          <a:lstStyle/>
          <a:p>
            <a:r>
              <a:rPr lang="en-GB" dirty="0">
                <a:latin typeface="+mj-lt"/>
              </a:rPr>
              <a:t>Modelling evolution in-silico </a:t>
            </a:r>
            <a:endParaRPr lang="en-US" dirty="0">
              <a:latin typeface="+mj-lt"/>
            </a:endParaRPr>
          </a:p>
        </p:txBody>
      </p:sp>
      <p:sp>
        <p:nvSpPr>
          <p:cNvPr id="9" name="Rectangle 8">
            <a:extLst>
              <a:ext uri="{FF2B5EF4-FFF2-40B4-BE49-F238E27FC236}">
                <a16:creationId xmlns:a16="http://schemas.microsoft.com/office/drawing/2014/main" id="{5A66ECF2-2E0E-5CB3-B931-08DEC1A85EEC}"/>
              </a:ext>
            </a:extLst>
          </p:cNvPr>
          <p:cNvSpPr/>
          <p:nvPr/>
        </p:nvSpPr>
        <p:spPr>
          <a:xfrm>
            <a:off x="3674946" y="2791118"/>
            <a:ext cx="1196623" cy="704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BB2FF-C925-9E62-C726-39A74E8D3A3F}"/>
              </a:ext>
            </a:extLst>
          </p:cNvPr>
          <p:cNvSpPr/>
          <p:nvPr/>
        </p:nvSpPr>
        <p:spPr>
          <a:xfrm>
            <a:off x="508000" y="2042473"/>
            <a:ext cx="2291645" cy="22013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device, gauge, clipart&#10;&#10;Description automatically generated">
            <a:extLst>
              <a:ext uri="{FF2B5EF4-FFF2-40B4-BE49-F238E27FC236}">
                <a16:creationId xmlns:a16="http://schemas.microsoft.com/office/drawing/2014/main" id="{63EAC4E0-9A02-C152-DCA9-ABBA15F8F42F}"/>
              </a:ext>
            </a:extLst>
          </p:cNvPr>
          <p:cNvPicPr>
            <a:picLocks noChangeAspect="1"/>
          </p:cNvPicPr>
          <p:nvPr/>
        </p:nvPicPr>
        <p:blipFill>
          <a:blip r:embed="rId3"/>
          <a:stretch>
            <a:fillRect/>
          </a:stretch>
        </p:blipFill>
        <p:spPr>
          <a:xfrm>
            <a:off x="768057" y="2482141"/>
            <a:ext cx="885765" cy="1216051"/>
          </a:xfrm>
          <a:prstGeom prst="rect">
            <a:avLst/>
          </a:prstGeom>
        </p:spPr>
      </p:pic>
      <p:sp>
        <p:nvSpPr>
          <p:cNvPr id="16" name="TextBox 15">
            <a:extLst>
              <a:ext uri="{FF2B5EF4-FFF2-40B4-BE49-F238E27FC236}">
                <a16:creationId xmlns:a16="http://schemas.microsoft.com/office/drawing/2014/main" id="{BB590A33-A43E-5708-F2AF-D8DD1A5578D5}"/>
              </a:ext>
            </a:extLst>
          </p:cNvPr>
          <p:cNvSpPr txBox="1"/>
          <p:nvPr/>
        </p:nvSpPr>
        <p:spPr>
          <a:xfrm>
            <a:off x="768057" y="4387296"/>
            <a:ext cx="1817511" cy="461665"/>
          </a:xfrm>
          <a:prstGeom prst="rect">
            <a:avLst/>
          </a:prstGeom>
          <a:noFill/>
        </p:spPr>
        <p:txBody>
          <a:bodyPr wrap="square" rtlCol="0">
            <a:spAutoFit/>
          </a:bodyPr>
          <a:lstStyle/>
          <a:p>
            <a:pPr algn="ctr"/>
            <a:r>
              <a:rPr lang="en-US" sz="1200" i="1" dirty="0"/>
              <a:t>Population with dominant individual</a:t>
            </a:r>
          </a:p>
        </p:txBody>
      </p:sp>
      <p:pic>
        <p:nvPicPr>
          <p:cNvPr id="18" name="Picture 17" descr="Diagram&#10;&#10;Description automatically generated with low confidence">
            <a:extLst>
              <a:ext uri="{FF2B5EF4-FFF2-40B4-BE49-F238E27FC236}">
                <a16:creationId xmlns:a16="http://schemas.microsoft.com/office/drawing/2014/main" id="{80D2C60C-330C-0088-FB46-3B55B171F457}"/>
              </a:ext>
            </a:extLst>
          </p:cNvPr>
          <p:cNvPicPr>
            <a:picLocks noChangeAspect="1"/>
          </p:cNvPicPr>
          <p:nvPr/>
        </p:nvPicPr>
        <p:blipFill>
          <a:blip r:embed="rId4"/>
          <a:stretch>
            <a:fillRect/>
          </a:stretch>
        </p:blipFill>
        <p:spPr>
          <a:xfrm>
            <a:off x="1869379" y="2791118"/>
            <a:ext cx="714709" cy="704042"/>
          </a:xfrm>
          <a:prstGeom prst="rect">
            <a:avLst/>
          </a:prstGeom>
        </p:spPr>
      </p:pic>
      <p:sp>
        <p:nvSpPr>
          <p:cNvPr id="21" name="TextBox 20">
            <a:extLst>
              <a:ext uri="{FF2B5EF4-FFF2-40B4-BE49-F238E27FC236}">
                <a16:creationId xmlns:a16="http://schemas.microsoft.com/office/drawing/2014/main" id="{F3F9AE8E-81DE-6F7E-D6DD-FE7A7FF37D8A}"/>
              </a:ext>
            </a:extLst>
          </p:cNvPr>
          <p:cNvSpPr txBox="1"/>
          <p:nvPr/>
        </p:nvSpPr>
        <p:spPr>
          <a:xfrm>
            <a:off x="3364501" y="3018944"/>
            <a:ext cx="1817511" cy="276999"/>
          </a:xfrm>
          <a:prstGeom prst="rect">
            <a:avLst/>
          </a:prstGeom>
          <a:noFill/>
        </p:spPr>
        <p:txBody>
          <a:bodyPr wrap="square" rtlCol="0">
            <a:spAutoFit/>
          </a:bodyPr>
          <a:lstStyle/>
          <a:p>
            <a:pPr algn="ctr"/>
            <a:r>
              <a:rPr lang="en-US" sz="1200" i="1" dirty="0"/>
              <a:t>Create mutant</a:t>
            </a:r>
          </a:p>
        </p:txBody>
      </p:sp>
      <p:cxnSp>
        <p:nvCxnSpPr>
          <p:cNvPr id="23" name="Straight Arrow Connector 22">
            <a:extLst>
              <a:ext uri="{FF2B5EF4-FFF2-40B4-BE49-F238E27FC236}">
                <a16:creationId xmlns:a16="http://schemas.microsoft.com/office/drawing/2014/main" id="{F1DE4330-51DC-F717-B2EE-776B0E4E6E62}"/>
              </a:ext>
            </a:extLst>
          </p:cNvPr>
          <p:cNvCxnSpPr>
            <a:cxnSpLocks/>
          </p:cNvCxnSpPr>
          <p:nvPr/>
        </p:nvCxnSpPr>
        <p:spPr>
          <a:xfrm>
            <a:off x="2958101" y="3143140"/>
            <a:ext cx="643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Line Callout 3 (No Border) 34">
            <a:extLst>
              <a:ext uri="{FF2B5EF4-FFF2-40B4-BE49-F238E27FC236}">
                <a16:creationId xmlns:a16="http://schemas.microsoft.com/office/drawing/2014/main" id="{09ACD00A-CFC2-1C86-42A3-663FB1A306DA}"/>
              </a:ext>
            </a:extLst>
          </p:cNvPr>
          <p:cNvSpPr/>
          <p:nvPr/>
        </p:nvSpPr>
        <p:spPr>
          <a:xfrm>
            <a:off x="3240737" y="1023096"/>
            <a:ext cx="2144477" cy="1080528"/>
          </a:xfrm>
          <a:prstGeom prst="callout3">
            <a:avLst>
              <a:gd name="adj1" fmla="val 18750"/>
              <a:gd name="adj2" fmla="val -8333"/>
              <a:gd name="adj3" fmla="val 18750"/>
              <a:gd name="adj4" fmla="val -16667"/>
              <a:gd name="adj5" fmla="val 100000"/>
              <a:gd name="adj6" fmla="val -16667"/>
              <a:gd name="adj7" fmla="val 151295"/>
              <a:gd name="adj8" fmla="val 450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EB240F3-4FDC-F7B3-847A-2E79C1DB7801}"/>
                  </a:ext>
                </a:extLst>
              </p:cNvPr>
              <p:cNvSpPr txBox="1"/>
              <p:nvPr/>
            </p:nvSpPr>
            <p:spPr>
              <a:xfrm>
                <a:off x="3389774" y="1231308"/>
                <a:ext cx="923201" cy="494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100" i="1" smtClean="0">
                              <a:latin typeface="Cambria Math" panose="02040503050406030204" pitchFamily="18" charset="0"/>
                            </a:rPr>
                          </m:ctrlPr>
                        </m:mP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11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31</m:t>
                                </m:r>
                              </m:sub>
                            </m:sSub>
                          </m:e>
                        </m:m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22</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23</m:t>
                                </m:r>
                              </m:sub>
                            </m:sSub>
                          </m:e>
                        </m:mr>
                        <m:mr>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31</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23</m:t>
                                </m:r>
                              </m:sub>
                            </m:sSub>
                          </m:e>
                          <m:e>
                            <m:sSub>
                              <m:sSubPr>
                                <m:ctrlPr>
                                  <a:rPr lang="en-US" sz="1100" i="1" smtClean="0">
                                    <a:latin typeface="Cambria Math" panose="02040503050406030204" pitchFamily="18" charset="0"/>
                                  </a:rPr>
                                </m:ctrlPr>
                              </m:sSubPr>
                              <m:e>
                                <m:r>
                                  <a:rPr lang="en-GB" sz="1100" b="0" i="1" smtClean="0">
                                    <a:latin typeface="Cambria Math" panose="02040503050406030204" pitchFamily="18" charset="0"/>
                                  </a:rPr>
                                  <m:t>𝑘</m:t>
                                </m:r>
                              </m:e>
                              <m:sub>
                                <m:r>
                                  <a:rPr lang="en-GB" sz="1100" b="0" i="1" smtClean="0">
                                    <a:latin typeface="Cambria Math" panose="02040503050406030204" pitchFamily="18" charset="0"/>
                                  </a:rPr>
                                  <m:t>33</m:t>
                                </m:r>
                              </m:sub>
                            </m:sSub>
                          </m:e>
                        </m:mr>
                      </m:m>
                    </m:oMath>
                  </m:oMathPara>
                </a14:m>
                <a:endParaRPr lang="en-US" dirty="0"/>
              </a:p>
            </p:txBody>
          </p:sp>
        </mc:Choice>
        <mc:Fallback xmlns="">
          <p:sp>
            <p:nvSpPr>
              <p:cNvPr id="36" name="TextBox 35">
                <a:extLst>
                  <a:ext uri="{FF2B5EF4-FFF2-40B4-BE49-F238E27FC236}">
                    <a16:creationId xmlns:a16="http://schemas.microsoft.com/office/drawing/2014/main" id="{CEB240F3-4FDC-F7B3-847A-2E79C1DB7801}"/>
                  </a:ext>
                </a:extLst>
              </p:cNvPr>
              <p:cNvSpPr txBox="1">
                <a:spLocks noRot="1" noChangeAspect="1" noMove="1" noResize="1" noEditPoints="1" noAdjustHandles="1" noChangeArrowheads="1" noChangeShapeType="1" noTextEdit="1"/>
              </p:cNvSpPr>
              <p:nvPr/>
            </p:nvSpPr>
            <p:spPr>
              <a:xfrm>
                <a:off x="3389774" y="1231308"/>
                <a:ext cx="923201" cy="494879"/>
              </a:xfrm>
              <a:prstGeom prst="rect">
                <a:avLst/>
              </a:prstGeom>
              <a:blipFill>
                <a:blip r:embed="rId5"/>
                <a:stretch>
                  <a:fillRect l="-2703" r="-1351" b="-50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12F612-2B11-BCAB-27A0-4B5BBB878FC4}"/>
              </a:ext>
            </a:extLst>
          </p:cNvPr>
          <p:cNvSpPr txBox="1"/>
          <p:nvPr/>
        </p:nvSpPr>
        <p:spPr>
          <a:xfrm>
            <a:off x="4414782" y="1250922"/>
            <a:ext cx="508000" cy="523220"/>
          </a:xfrm>
          <a:prstGeom prst="rect">
            <a:avLst/>
          </a:prstGeom>
          <a:noFill/>
        </p:spPr>
        <p:txBody>
          <a:bodyPr wrap="square" rtlCol="0">
            <a:spAutoFit/>
          </a:bodyPr>
          <a:lstStyle/>
          <a:p>
            <a:r>
              <a:rPr lang="en-US" sz="1400" dirty="0"/>
              <a:t>+</a:t>
            </a:r>
          </a:p>
          <a:p>
            <a:r>
              <a:rPr lang="en-US" sz="1400" dirty="0"/>
              <a:t>*</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884F484-9E24-B547-3CE5-D08DF676FF7C}"/>
                  </a:ext>
                </a:extLst>
              </p:cNvPr>
              <p:cNvSpPr txBox="1"/>
              <p:nvPr/>
            </p:nvSpPr>
            <p:spPr>
              <a:xfrm>
                <a:off x="4726764" y="1386414"/>
                <a:ext cx="59311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200" b="0" i="1" smtClean="0">
                          <a:latin typeface="Cambria Math" panose="02040503050406030204" pitchFamily="18" charset="0"/>
                        </a:rPr>
                        <m:t>𝑁</m:t>
                      </m:r>
                      <m:r>
                        <a:rPr lang="en-GB" sz="1200" b="0" i="1" smtClean="0">
                          <a:latin typeface="Cambria Math" panose="02040503050406030204" pitchFamily="18" charset="0"/>
                        </a:rPr>
                        <m:t>(0,</m:t>
                      </m:r>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ea typeface="Cambria Math" panose="02040503050406030204" pitchFamily="18" charset="0"/>
                            </a:rPr>
                            <m:t>𝜎</m:t>
                          </m:r>
                        </m:e>
                        <m:sup>
                          <m:r>
                            <a:rPr lang="en-GB" sz="1200" b="0" i="1" smtClean="0">
                              <a:latin typeface="Cambria Math" panose="02040503050406030204" pitchFamily="18" charset="0"/>
                            </a:rPr>
                            <m:t>2</m:t>
                          </m:r>
                        </m:sup>
                      </m:sSup>
                      <m:r>
                        <a:rPr lang="en-GB" sz="1200" b="0" i="1" smtClean="0">
                          <a:latin typeface="Cambria Math" panose="02040503050406030204" pitchFamily="18" charset="0"/>
                        </a:rPr>
                        <m:t>)</m:t>
                      </m:r>
                    </m:oMath>
                  </m:oMathPara>
                </a14:m>
                <a:endParaRPr lang="en-US" sz="1200" dirty="0"/>
              </a:p>
            </p:txBody>
          </p:sp>
        </mc:Choice>
        <mc:Fallback xmlns="">
          <p:sp>
            <p:nvSpPr>
              <p:cNvPr id="38" name="TextBox 37">
                <a:extLst>
                  <a:ext uri="{FF2B5EF4-FFF2-40B4-BE49-F238E27FC236}">
                    <a16:creationId xmlns:a16="http://schemas.microsoft.com/office/drawing/2014/main" id="{B884F484-9E24-B547-3CE5-D08DF676FF7C}"/>
                  </a:ext>
                </a:extLst>
              </p:cNvPr>
              <p:cNvSpPr txBox="1">
                <a:spLocks noRot="1" noChangeAspect="1" noMove="1" noResize="1" noEditPoints="1" noAdjustHandles="1" noChangeArrowheads="1" noChangeShapeType="1" noTextEdit="1"/>
              </p:cNvSpPr>
              <p:nvPr/>
            </p:nvSpPr>
            <p:spPr>
              <a:xfrm>
                <a:off x="4726764" y="1386414"/>
                <a:ext cx="593111" cy="184666"/>
              </a:xfrm>
              <a:prstGeom prst="rect">
                <a:avLst/>
              </a:prstGeom>
              <a:blipFill>
                <a:blip r:embed="rId6"/>
                <a:stretch>
                  <a:fillRect l="-6250" r="-6250" b="-37500"/>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B437A2DD-1C58-B3C5-6AA6-62435915EA68}"/>
              </a:ext>
            </a:extLst>
          </p:cNvPr>
          <p:cNvSpPr txBox="1"/>
          <p:nvPr/>
        </p:nvSpPr>
        <p:spPr>
          <a:xfrm>
            <a:off x="2990900" y="781221"/>
            <a:ext cx="1817511" cy="276999"/>
          </a:xfrm>
          <a:prstGeom prst="rect">
            <a:avLst/>
          </a:prstGeom>
          <a:noFill/>
        </p:spPr>
        <p:txBody>
          <a:bodyPr wrap="square" rtlCol="0">
            <a:spAutoFit/>
          </a:bodyPr>
          <a:lstStyle/>
          <a:p>
            <a:pPr algn="ctr"/>
            <a:r>
              <a:rPr lang="en-US" sz="1200" i="1" dirty="0"/>
              <a:t>Real-encoded mutation</a:t>
            </a:r>
          </a:p>
        </p:txBody>
      </p:sp>
      <p:cxnSp>
        <p:nvCxnSpPr>
          <p:cNvPr id="40" name="Straight Arrow Connector 39">
            <a:extLst>
              <a:ext uri="{FF2B5EF4-FFF2-40B4-BE49-F238E27FC236}">
                <a16:creationId xmlns:a16="http://schemas.microsoft.com/office/drawing/2014/main" id="{B33C6223-4CC6-FD27-FE6D-6A51AC7087A2}"/>
              </a:ext>
            </a:extLst>
          </p:cNvPr>
          <p:cNvCxnSpPr>
            <a:cxnSpLocks/>
          </p:cNvCxnSpPr>
          <p:nvPr/>
        </p:nvCxnSpPr>
        <p:spPr>
          <a:xfrm>
            <a:off x="4944532" y="3157443"/>
            <a:ext cx="643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1" name="Picture 40" descr="A picture containing text, device, gauge, clipart&#10;&#10;Description automatically generated">
            <a:extLst>
              <a:ext uri="{FF2B5EF4-FFF2-40B4-BE49-F238E27FC236}">
                <a16:creationId xmlns:a16="http://schemas.microsoft.com/office/drawing/2014/main" id="{41D0DC26-8D7B-E45F-0B08-1ECB9AF9CA67}"/>
              </a:ext>
            </a:extLst>
          </p:cNvPr>
          <p:cNvPicPr>
            <a:picLocks noChangeAspect="1"/>
          </p:cNvPicPr>
          <p:nvPr/>
        </p:nvPicPr>
        <p:blipFill>
          <a:blip r:embed="rId3"/>
          <a:stretch>
            <a:fillRect/>
          </a:stretch>
        </p:blipFill>
        <p:spPr>
          <a:xfrm>
            <a:off x="5673079" y="2468862"/>
            <a:ext cx="885765" cy="1216051"/>
          </a:xfrm>
          <a:prstGeom prst="rect">
            <a:avLst/>
          </a:prstGeom>
        </p:spPr>
      </p:pic>
      <p:sp>
        <p:nvSpPr>
          <p:cNvPr id="42" name="TextBox 41">
            <a:extLst>
              <a:ext uri="{FF2B5EF4-FFF2-40B4-BE49-F238E27FC236}">
                <a16:creationId xmlns:a16="http://schemas.microsoft.com/office/drawing/2014/main" id="{3E485E45-EE56-8165-AF51-67DBEFE92834}"/>
              </a:ext>
            </a:extLst>
          </p:cNvPr>
          <p:cNvSpPr txBox="1"/>
          <p:nvPr/>
        </p:nvSpPr>
        <p:spPr>
          <a:xfrm>
            <a:off x="5182012" y="3799636"/>
            <a:ext cx="1817511" cy="276999"/>
          </a:xfrm>
          <a:prstGeom prst="rect">
            <a:avLst/>
          </a:prstGeom>
          <a:noFill/>
        </p:spPr>
        <p:txBody>
          <a:bodyPr wrap="square" rtlCol="0">
            <a:spAutoFit/>
          </a:bodyPr>
          <a:lstStyle/>
          <a:p>
            <a:pPr algn="ctr"/>
            <a:r>
              <a:rPr lang="en-US" sz="1200" i="1" dirty="0"/>
              <a:t>Modified genotype</a:t>
            </a:r>
          </a:p>
        </p:txBody>
      </p:sp>
      <p:pic>
        <p:nvPicPr>
          <p:cNvPr id="44" name="Picture 43" descr="A picture containing chart&#10;&#10;Description automatically generated">
            <a:extLst>
              <a:ext uri="{FF2B5EF4-FFF2-40B4-BE49-F238E27FC236}">
                <a16:creationId xmlns:a16="http://schemas.microsoft.com/office/drawing/2014/main" id="{09B77F10-83E3-61D1-B41F-4DFD62A44E2C}"/>
              </a:ext>
            </a:extLst>
          </p:cNvPr>
          <p:cNvPicPr>
            <a:picLocks noChangeAspect="1"/>
          </p:cNvPicPr>
          <p:nvPr/>
        </p:nvPicPr>
        <p:blipFill>
          <a:blip r:embed="rId7"/>
          <a:stretch>
            <a:fillRect/>
          </a:stretch>
        </p:blipFill>
        <p:spPr>
          <a:xfrm>
            <a:off x="6743901" y="2956554"/>
            <a:ext cx="819393" cy="703838"/>
          </a:xfrm>
          <a:prstGeom prst="rect">
            <a:avLst/>
          </a:prstGeom>
        </p:spPr>
      </p:pic>
      <p:sp>
        <p:nvSpPr>
          <p:cNvPr id="45" name="TextBox 44">
            <a:extLst>
              <a:ext uri="{FF2B5EF4-FFF2-40B4-BE49-F238E27FC236}">
                <a16:creationId xmlns:a16="http://schemas.microsoft.com/office/drawing/2014/main" id="{FEB88C04-A468-91A1-BEC4-B08EB0AAABA8}"/>
              </a:ext>
            </a:extLst>
          </p:cNvPr>
          <p:cNvSpPr txBox="1"/>
          <p:nvPr/>
        </p:nvSpPr>
        <p:spPr>
          <a:xfrm>
            <a:off x="6244843" y="2600438"/>
            <a:ext cx="1817511" cy="276999"/>
          </a:xfrm>
          <a:prstGeom prst="rect">
            <a:avLst/>
          </a:prstGeom>
          <a:noFill/>
        </p:spPr>
        <p:txBody>
          <a:bodyPr wrap="square" rtlCol="0">
            <a:spAutoFit/>
          </a:bodyPr>
          <a:lstStyle/>
          <a:p>
            <a:pPr algn="ctr"/>
            <a:r>
              <a:rPr lang="en-US" sz="1200" i="1" dirty="0"/>
              <a:t>New phenotype</a:t>
            </a:r>
          </a:p>
        </p:txBody>
      </p:sp>
      <p:sp>
        <p:nvSpPr>
          <p:cNvPr id="46" name="Rectangle 45">
            <a:extLst>
              <a:ext uri="{FF2B5EF4-FFF2-40B4-BE49-F238E27FC236}">
                <a16:creationId xmlns:a16="http://schemas.microsoft.com/office/drawing/2014/main" id="{CBF606CE-3C49-6622-1ECB-AB9EA0079157}"/>
              </a:ext>
            </a:extLst>
          </p:cNvPr>
          <p:cNvSpPr/>
          <p:nvPr/>
        </p:nvSpPr>
        <p:spPr>
          <a:xfrm>
            <a:off x="8699922" y="2823263"/>
            <a:ext cx="1598530" cy="704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7015B368-D2E6-74D7-C525-A101372B9535}"/>
              </a:ext>
            </a:extLst>
          </p:cNvPr>
          <p:cNvCxnSpPr>
            <a:cxnSpLocks/>
          </p:cNvCxnSpPr>
          <p:nvPr/>
        </p:nvCxnSpPr>
        <p:spPr>
          <a:xfrm>
            <a:off x="7901425" y="3175284"/>
            <a:ext cx="6442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E8C2538-B5ED-F1B6-6FAD-6A71A30FFF7A}"/>
                  </a:ext>
                </a:extLst>
              </p:cNvPr>
              <p:cNvSpPr txBox="1"/>
              <p:nvPr/>
            </p:nvSpPr>
            <p:spPr>
              <a:xfrm>
                <a:off x="8590432" y="2956554"/>
                <a:ext cx="1817511" cy="477503"/>
              </a:xfrm>
              <a:prstGeom prst="rect">
                <a:avLst/>
              </a:prstGeom>
              <a:noFill/>
            </p:spPr>
            <p:txBody>
              <a:bodyPr wrap="square" rtlCol="0">
                <a:spAutoFit/>
              </a:bodyPr>
              <a:lstStyle/>
              <a:p>
                <a:pPr algn="ctr"/>
                <a:r>
                  <a:rPr lang="en-US" sz="1200" i="1" dirty="0"/>
                  <a:t>Calculate fitness differential</a:t>
                </a:r>
                <a:r>
                  <a:rPr lang="el-GR" sz="1200" dirty="0">
                    <a:ea typeface="Cambria Math" panose="02040503050406030204" pitchFamily="18" charset="0"/>
                  </a:rPr>
                  <a:t>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Δ</m:t>
                    </m:r>
                    <m:r>
                      <a:rPr lang="en-GB" sz="1200" i="1">
                        <a:latin typeface="Cambria Math" panose="02040503050406030204" pitchFamily="18" charset="0"/>
                        <a:ea typeface="Cambria Math" panose="02040503050406030204" pitchFamily="18" charset="0"/>
                      </a:rPr>
                      <m:t>𝑓</m:t>
                    </m:r>
                  </m:oMath>
                </a14:m>
                <a:endParaRPr lang="en-US" sz="1200" i="1" dirty="0"/>
              </a:p>
            </p:txBody>
          </p:sp>
        </mc:Choice>
        <mc:Fallback xmlns="">
          <p:sp>
            <p:nvSpPr>
              <p:cNvPr id="50" name="TextBox 49">
                <a:extLst>
                  <a:ext uri="{FF2B5EF4-FFF2-40B4-BE49-F238E27FC236}">
                    <a16:creationId xmlns:a16="http://schemas.microsoft.com/office/drawing/2014/main" id="{AE8C2538-B5ED-F1B6-6FAD-6A71A30FFF7A}"/>
                  </a:ext>
                </a:extLst>
              </p:cNvPr>
              <p:cNvSpPr txBox="1">
                <a:spLocks noRot="1" noChangeAspect="1" noMove="1" noResize="1" noEditPoints="1" noAdjustHandles="1" noChangeArrowheads="1" noChangeShapeType="1" noTextEdit="1"/>
              </p:cNvSpPr>
              <p:nvPr/>
            </p:nvSpPr>
            <p:spPr>
              <a:xfrm>
                <a:off x="8590432" y="2956554"/>
                <a:ext cx="1817511" cy="477503"/>
              </a:xfrm>
              <a:prstGeom prst="rect">
                <a:avLst/>
              </a:prstGeom>
              <a:blipFill>
                <a:blip r:embed="rId8"/>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E1D48EC-3733-6ABD-5E94-74F3287E318E}"/>
                  </a:ext>
                </a:extLst>
              </p:cNvPr>
              <p:cNvSpPr txBox="1">
                <a:spLocks/>
              </p:cNvSpPr>
              <p:nvPr/>
            </p:nvSpPr>
            <p:spPr>
              <a:xfrm>
                <a:off x="8515572" y="4994025"/>
                <a:ext cx="2584744" cy="129351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rPr>
                        <m:t>𝑝</m:t>
                      </m:r>
                      <m:r>
                        <a:rPr lang="en-GB" sz="1400" i="1">
                          <a:latin typeface="Cambria Math" panose="02040503050406030204" pitchFamily="18" charset="0"/>
                        </a:rPr>
                        <m:t>= </m:t>
                      </m:r>
                      <m:f>
                        <m:fPr>
                          <m:ctrlPr>
                            <a:rPr lang="en-GB" sz="1400" i="1">
                              <a:latin typeface="Cambria Math" panose="02040503050406030204" pitchFamily="18" charset="0"/>
                            </a:rPr>
                          </m:ctrlPr>
                        </m:fPr>
                        <m:num>
                          <m:r>
                            <a:rPr lang="en-GB" sz="1400" i="1">
                              <a:latin typeface="Cambria Math" panose="02040503050406030204" pitchFamily="18" charset="0"/>
                            </a:rPr>
                            <m:t>1 − </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i="1">
                                  <a:latin typeface="Cambria Math" panose="02040503050406030204" pitchFamily="18" charset="0"/>
                                </a:rPr>
                                <m:t>−2</m:t>
                              </m:r>
                              <m:r>
                                <a:rPr lang="en-GB" sz="1400" i="1">
                                  <a:latin typeface="Cambria Math" panose="02040503050406030204" pitchFamily="18" charset="0"/>
                                  <a:ea typeface="Cambria Math" panose="02040503050406030204" pitchFamily="18" charset="0"/>
                                </a:rPr>
                                <m:t>𝛽</m:t>
                              </m:r>
                              <m:r>
                                <m:rPr>
                                  <m:sty m:val="p"/>
                                </m:rPr>
                                <a:rPr lang="el-GR" sz="1400" i="1">
                                  <a:latin typeface="Cambria Math" panose="02040503050406030204" pitchFamily="18" charset="0"/>
                                  <a:ea typeface="Cambria Math" panose="02040503050406030204" pitchFamily="18" charset="0"/>
                                </a:rPr>
                                <m:t>Δ</m:t>
                              </m:r>
                              <m:r>
                                <a:rPr lang="en-GB" sz="1400" i="1">
                                  <a:latin typeface="Cambria Math" panose="02040503050406030204" pitchFamily="18" charset="0"/>
                                  <a:ea typeface="Cambria Math" panose="02040503050406030204" pitchFamily="18" charset="0"/>
                                </a:rPr>
                                <m:t>𝑓</m:t>
                              </m:r>
                            </m:sup>
                          </m:sSup>
                        </m:num>
                        <m:den>
                          <m:r>
                            <a:rPr lang="en-GB" sz="1400" i="1">
                              <a:latin typeface="Cambria Math" panose="02040503050406030204" pitchFamily="18" charset="0"/>
                            </a:rPr>
                            <m:t>1 −</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i="1">
                                  <a:latin typeface="Cambria Math" panose="02040503050406030204" pitchFamily="18" charset="0"/>
                                </a:rPr>
                                <m:t>−2</m:t>
                              </m:r>
                              <m:r>
                                <a:rPr lang="en-GB" sz="1400" i="1">
                                  <a:latin typeface="Cambria Math" panose="02040503050406030204" pitchFamily="18" charset="0"/>
                                </a:rPr>
                                <m:t>𝑁</m:t>
                              </m:r>
                              <m:r>
                                <a:rPr lang="en-GB" sz="1400" i="1">
                                  <a:latin typeface="Cambria Math" panose="02040503050406030204" pitchFamily="18" charset="0"/>
                                  <a:ea typeface="Cambria Math" panose="02040503050406030204" pitchFamily="18" charset="0"/>
                                </a:rPr>
                                <m:t>𝛽</m:t>
                              </m:r>
                              <m:r>
                                <m:rPr>
                                  <m:sty m:val="p"/>
                                </m:rPr>
                                <a:rPr lang="el-GR" sz="1400" i="1">
                                  <a:latin typeface="Cambria Math" panose="02040503050406030204" pitchFamily="18" charset="0"/>
                                  <a:ea typeface="Cambria Math" panose="02040503050406030204" pitchFamily="18" charset="0"/>
                                </a:rPr>
                                <m:t>Δ</m:t>
                              </m:r>
                              <m:r>
                                <a:rPr lang="en-GB" sz="1400" i="1">
                                  <a:latin typeface="Cambria Math" panose="02040503050406030204" pitchFamily="18" charset="0"/>
                                  <a:ea typeface="Cambria Math" panose="02040503050406030204" pitchFamily="18" charset="0"/>
                                </a:rPr>
                                <m:t>𝑓</m:t>
                              </m:r>
                            </m:sup>
                          </m:sSup>
                        </m:den>
                      </m:f>
                    </m:oMath>
                  </m:oMathPara>
                </a14:m>
                <a:endParaRPr lang="en-US" sz="11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800" dirty="0"/>
              </a:p>
            </p:txBody>
          </p:sp>
        </mc:Choice>
        <mc:Fallback xmlns="">
          <p:sp>
            <p:nvSpPr>
              <p:cNvPr id="51" name="Content Placeholder 2">
                <a:extLst>
                  <a:ext uri="{FF2B5EF4-FFF2-40B4-BE49-F238E27FC236}">
                    <a16:creationId xmlns:a16="http://schemas.microsoft.com/office/drawing/2014/main" id="{9E1D48EC-3733-6ABD-5E94-74F3287E318E}"/>
                  </a:ext>
                </a:extLst>
              </p:cNvPr>
              <p:cNvSpPr txBox="1">
                <a:spLocks noRot="1" noChangeAspect="1" noMove="1" noResize="1" noEditPoints="1" noAdjustHandles="1" noChangeArrowheads="1" noChangeShapeType="1" noTextEdit="1"/>
              </p:cNvSpPr>
              <p:nvPr/>
            </p:nvSpPr>
            <p:spPr>
              <a:xfrm>
                <a:off x="8515572" y="4994025"/>
                <a:ext cx="2584744" cy="1293518"/>
              </a:xfrm>
              <a:prstGeom prst="rect">
                <a:avLst/>
              </a:prstGeom>
              <a:blipFill>
                <a:blip r:embed="rId9"/>
                <a:stretch>
                  <a:fillRect/>
                </a:stretch>
              </a:blipFill>
              <a:ln>
                <a:noFill/>
              </a:ln>
            </p:spPr>
            <p:txBody>
              <a:bodyPr/>
              <a:lstStyle/>
              <a:p>
                <a:r>
                  <a:rPr lang="en-US">
                    <a:noFill/>
                  </a:rPr>
                  <a:t> </a:t>
                </a:r>
              </a:p>
            </p:txBody>
          </p:sp>
        </mc:Fallback>
      </mc:AlternateContent>
      <p:sp>
        <p:nvSpPr>
          <p:cNvPr id="55" name="Line Callout 3 (No Border) 54">
            <a:extLst>
              <a:ext uri="{FF2B5EF4-FFF2-40B4-BE49-F238E27FC236}">
                <a16:creationId xmlns:a16="http://schemas.microsoft.com/office/drawing/2014/main" id="{51F3CE5E-CF42-ECE9-EBA0-4C6512BE5DD0}"/>
              </a:ext>
            </a:extLst>
          </p:cNvPr>
          <p:cNvSpPr/>
          <p:nvPr/>
        </p:nvSpPr>
        <p:spPr>
          <a:xfrm>
            <a:off x="8223557" y="912657"/>
            <a:ext cx="2144477" cy="1080528"/>
          </a:xfrm>
          <a:prstGeom prst="callout3">
            <a:avLst>
              <a:gd name="adj1" fmla="val 18750"/>
              <a:gd name="adj2" fmla="val -8333"/>
              <a:gd name="adj3" fmla="val 18750"/>
              <a:gd name="adj4" fmla="val -16667"/>
              <a:gd name="adj5" fmla="val 100000"/>
              <a:gd name="adj6" fmla="val -16667"/>
              <a:gd name="adj7" fmla="val 161022"/>
              <a:gd name="adj8" fmla="val 4799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9162895-8EBC-91B8-FAAB-298CF0DE0E6F}"/>
              </a:ext>
            </a:extLst>
          </p:cNvPr>
          <p:cNvSpPr txBox="1"/>
          <p:nvPr/>
        </p:nvSpPr>
        <p:spPr>
          <a:xfrm>
            <a:off x="8078682" y="697839"/>
            <a:ext cx="1817511" cy="276999"/>
          </a:xfrm>
          <a:prstGeom prst="rect">
            <a:avLst/>
          </a:prstGeom>
          <a:noFill/>
        </p:spPr>
        <p:txBody>
          <a:bodyPr wrap="square" rtlCol="0">
            <a:spAutoFit/>
          </a:bodyPr>
          <a:lstStyle/>
          <a:p>
            <a:pPr algn="ctr"/>
            <a:r>
              <a:rPr lang="en-US" sz="1200" i="1" dirty="0"/>
              <a:t>Fitness evaluation</a:t>
            </a:r>
          </a:p>
        </p:txBody>
      </p:sp>
      <p:pic>
        <p:nvPicPr>
          <p:cNvPr id="58" name="Picture 57" descr="Diagram&#10;&#10;Description automatically generated">
            <a:extLst>
              <a:ext uri="{FF2B5EF4-FFF2-40B4-BE49-F238E27FC236}">
                <a16:creationId xmlns:a16="http://schemas.microsoft.com/office/drawing/2014/main" id="{6126A480-0A76-6BBB-7C11-FD3472040720}"/>
              </a:ext>
            </a:extLst>
          </p:cNvPr>
          <p:cNvPicPr>
            <a:picLocks noChangeAspect="1"/>
          </p:cNvPicPr>
          <p:nvPr/>
        </p:nvPicPr>
        <p:blipFill>
          <a:blip r:embed="rId10"/>
          <a:stretch>
            <a:fillRect/>
          </a:stretch>
        </p:blipFill>
        <p:spPr>
          <a:xfrm>
            <a:off x="10724722" y="1143384"/>
            <a:ext cx="624778" cy="534350"/>
          </a:xfrm>
          <a:prstGeom prst="rect">
            <a:avLst/>
          </a:prstGeom>
        </p:spPr>
      </p:pic>
      <p:sp>
        <p:nvSpPr>
          <p:cNvPr id="60" name="TextBox 59">
            <a:extLst>
              <a:ext uri="{FF2B5EF4-FFF2-40B4-BE49-F238E27FC236}">
                <a16:creationId xmlns:a16="http://schemas.microsoft.com/office/drawing/2014/main" id="{F605C0E3-347F-0460-CBC2-A6E07D87D886}"/>
              </a:ext>
            </a:extLst>
          </p:cNvPr>
          <p:cNvSpPr txBox="1"/>
          <p:nvPr/>
        </p:nvSpPr>
        <p:spPr>
          <a:xfrm>
            <a:off x="10102399" y="1687111"/>
            <a:ext cx="1817511" cy="276999"/>
          </a:xfrm>
          <a:prstGeom prst="rect">
            <a:avLst/>
          </a:prstGeom>
          <a:noFill/>
        </p:spPr>
        <p:txBody>
          <a:bodyPr wrap="square" rtlCol="0">
            <a:spAutoFit/>
          </a:bodyPr>
          <a:lstStyle/>
          <a:p>
            <a:pPr algn="ctr"/>
            <a:r>
              <a:rPr lang="en-US" sz="1200" i="1" dirty="0"/>
              <a:t>Target</a:t>
            </a:r>
          </a:p>
        </p:txBody>
      </p:sp>
      <p:sp>
        <p:nvSpPr>
          <p:cNvPr id="61" name="TextBox 60">
            <a:extLst>
              <a:ext uri="{FF2B5EF4-FFF2-40B4-BE49-F238E27FC236}">
                <a16:creationId xmlns:a16="http://schemas.microsoft.com/office/drawing/2014/main" id="{2AF23B26-F582-2272-3785-0E36B3062071}"/>
              </a:ext>
            </a:extLst>
          </p:cNvPr>
          <p:cNvSpPr txBox="1"/>
          <p:nvPr/>
        </p:nvSpPr>
        <p:spPr>
          <a:xfrm>
            <a:off x="8016308" y="1424860"/>
            <a:ext cx="1817511" cy="276999"/>
          </a:xfrm>
          <a:prstGeom prst="rect">
            <a:avLst/>
          </a:prstGeom>
          <a:noFill/>
        </p:spPr>
        <p:txBody>
          <a:bodyPr wrap="square" rtlCol="0">
            <a:spAutoFit/>
          </a:bodyPr>
          <a:lstStyle/>
          <a:p>
            <a:pPr algn="ctr"/>
            <a:r>
              <a:rPr lang="en-US" sz="1200" i="1" dirty="0"/>
              <a:t>vs</a:t>
            </a:r>
          </a:p>
        </p:txBody>
      </p:sp>
      <p:pic>
        <p:nvPicPr>
          <p:cNvPr id="62" name="Picture 61" descr="A picture containing chart&#10;&#10;Description automatically generated">
            <a:extLst>
              <a:ext uri="{FF2B5EF4-FFF2-40B4-BE49-F238E27FC236}">
                <a16:creationId xmlns:a16="http://schemas.microsoft.com/office/drawing/2014/main" id="{8DBD220D-998F-CCF9-BB15-32728F7B6442}"/>
              </a:ext>
            </a:extLst>
          </p:cNvPr>
          <p:cNvPicPr>
            <a:picLocks noChangeAspect="1"/>
          </p:cNvPicPr>
          <p:nvPr/>
        </p:nvPicPr>
        <p:blipFill>
          <a:blip r:embed="rId7"/>
          <a:stretch>
            <a:fillRect/>
          </a:stretch>
        </p:blipFill>
        <p:spPr>
          <a:xfrm>
            <a:off x="9113555" y="1111211"/>
            <a:ext cx="819393" cy="703838"/>
          </a:xfrm>
          <a:prstGeom prst="rect">
            <a:avLst/>
          </a:prstGeom>
        </p:spPr>
      </p:pic>
      <p:pic>
        <p:nvPicPr>
          <p:cNvPr id="63" name="Picture 62" descr="Diagram&#10;&#10;Description automatically generated with low confidence">
            <a:extLst>
              <a:ext uri="{FF2B5EF4-FFF2-40B4-BE49-F238E27FC236}">
                <a16:creationId xmlns:a16="http://schemas.microsoft.com/office/drawing/2014/main" id="{235311FC-F712-F358-8D24-9691AAAABC66}"/>
              </a:ext>
            </a:extLst>
          </p:cNvPr>
          <p:cNvPicPr>
            <a:picLocks noChangeAspect="1"/>
          </p:cNvPicPr>
          <p:nvPr/>
        </p:nvPicPr>
        <p:blipFill>
          <a:blip r:embed="rId5"/>
          <a:stretch>
            <a:fillRect/>
          </a:stretch>
        </p:blipFill>
        <p:spPr>
          <a:xfrm>
            <a:off x="8158218" y="1147651"/>
            <a:ext cx="714709" cy="704042"/>
          </a:xfrm>
          <a:prstGeom prst="rect">
            <a:avLst/>
          </a:prstGeom>
        </p:spPr>
      </p:pic>
      <p:sp>
        <p:nvSpPr>
          <p:cNvPr id="64" name="TextBox 63">
            <a:extLst>
              <a:ext uri="{FF2B5EF4-FFF2-40B4-BE49-F238E27FC236}">
                <a16:creationId xmlns:a16="http://schemas.microsoft.com/office/drawing/2014/main" id="{85EA7303-16A1-B3F8-4ACA-7D2E5A6EF30F}"/>
              </a:ext>
            </a:extLst>
          </p:cNvPr>
          <p:cNvSpPr txBox="1"/>
          <p:nvPr/>
        </p:nvSpPr>
        <p:spPr>
          <a:xfrm>
            <a:off x="9402083" y="1420047"/>
            <a:ext cx="1817511" cy="276999"/>
          </a:xfrm>
          <a:prstGeom prst="rect">
            <a:avLst/>
          </a:prstGeom>
          <a:noFill/>
        </p:spPr>
        <p:txBody>
          <a:bodyPr wrap="square" rtlCol="0">
            <a:spAutoFit/>
          </a:bodyPr>
          <a:lstStyle/>
          <a:p>
            <a:pPr algn="ctr"/>
            <a:r>
              <a:rPr lang="en-US" sz="1200" i="1" dirty="0"/>
              <a:t>given</a:t>
            </a:r>
          </a:p>
        </p:txBody>
      </p:sp>
      <p:sp>
        <p:nvSpPr>
          <p:cNvPr id="65" name="Rectangle 64">
            <a:extLst>
              <a:ext uri="{FF2B5EF4-FFF2-40B4-BE49-F238E27FC236}">
                <a16:creationId xmlns:a16="http://schemas.microsoft.com/office/drawing/2014/main" id="{B5E9FAC9-C7B6-96F1-F0E9-1813329951BA}"/>
              </a:ext>
            </a:extLst>
          </p:cNvPr>
          <p:cNvSpPr/>
          <p:nvPr/>
        </p:nvSpPr>
        <p:spPr>
          <a:xfrm>
            <a:off x="6141034" y="5096731"/>
            <a:ext cx="1598530" cy="704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715E7D5-F0B4-957C-2ECF-3B74990687DF}"/>
              </a:ext>
            </a:extLst>
          </p:cNvPr>
          <p:cNvSpPr txBox="1"/>
          <p:nvPr/>
        </p:nvSpPr>
        <p:spPr>
          <a:xfrm>
            <a:off x="6056280" y="5228033"/>
            <a:ext cx="1817511" cy="461665"/>
          </a:xfrm>
          <a:prstGeom prst="rect">
            <a:avLst/>
          </a:prstGeom>
          <a:noFill/>
        </p:spPr>
        <p:txBody>
          <a:bodyPr wrap="square" rtlCol="0">
            <a:spAutoFit/>
          </a:bodyPr>
          <a:lstStyle/>
          <a:p>
            <a:pPr algn="ctr"/>
            <a:r>
              <a:rPr lang="en-GB" sz="1200" i="1" dirty="0"/>
              <a:t>Calculate invasion probability</a:t>
            </a:r>
            <a:endParaRPr lang="en-US" sz="1200" i="1" dirty="0"/>
          </a:p>
        </p:txBody>
      </p:sp>
      <p:cxnSp>
        <p:nvCxnSpPr>
          <p:cNvPr id="68" name="Curved Connector 67">
            <a:extLst>
              <a:ext uri="{FF2B5EF4-FFF2-40B4-BE49-F238E27FC236}">
                <a16:creationId xmlns:a16="http://schemas.microsoft.com/office/drawing/2014/main" id="{FA800455-A9E7-F5BF-23F4-D8C7C06A722D}"/>
              </a:ext>
            </a:extLst>
          </p:cNvPr>
          <p:cNvCxnSpPr>
            <a:cxnSpLocks/>
            <a:endCxn id="66" idx="3"/>
          </p:cNvCxnSpPr>
          <p:nvPr/>
        </p:nvCxnSpPr>
        <p:spPr>
          <a:xfrm rot="5400000">
            <a:off x="7787012" y="3702754"/>
            <a:ext cx="1842892" cy="166933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D6879DCC-CD5E-AF78-0AC4-4829E6B30A49}"/>
              </a:ext>
            </a:extLst>
          </p:cNvPr>
          <p:cNvCxnSpPr>
            <a:cxnSpLocks/>
          </p:cNvCxnSpPr>
          <p:nvPr/>
        </p:nvCxnSpPr>
        <p:spPr>
          <a:xfrm flipH="1" flipV="1">
            <a:off x="2844388" y="3912739"/>
            <a:ext cx="3070990" cy="1536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D2631F9-4305-F9AA-49D4-1D6317BE9986}"/>
              </a:ext>
            </a:extLst>
          </p:cNvPr>
          <p:cNvCxnSpPr>
            <a:cxnSpLocks/>
          </p:cNvCxnSpPr>
          <p:nvPr/>
        </p:nvCxnSpPr>
        <p:spPr>
          <a:xfrm flipH="1">
            <a:off x="2709333" y="5561854"/>
            <a:ext cx="3206045" cy="878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B1624204-D8D6-9554-E7F1-1A94A1612E67}"/>
              </a:ext>
            </a:extLst>
          </p:cNvPr>
          <p:cNvSpPr txBox="1"/>
          <p:nvPr/>
        </p:nvSpPr>
        <p:spPr>
          <a:xfrm>
            <a:off x="3217125" y="5669111"/>
            <a:ext cx="1817511" cy="276999"/>
          </a:xfrm>
          <a:prstGeom prst="rect">
            <a:avLst/>
          </a:prstGeom>
          <a:noFill/>
        </p:spPr>
        <p:txBody>
          <a:bodyPr wrap="square" rtlCol="0">
            <a:spAutoFit/>
          </a:bodyPr>
          <a:lstStyle/>
          <a:p>
            <a:pPr algn="ctr"/>
            <a:r>
              <a:rPr lang="en-GB" sz="1200" dirty="0"/>
              <a:t>else</a:t>
            </a:r>
            <a:endParaRPr lang="en-US" sz="1200" dirty="0"/>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4933A53-B02D-6337-6980-3B1C1EDAA270}"/>
                  </a:ext>
                </a:extLst>
              </p:cNvPr>
              <p:cNvSpPr txBox="1"/>
              <p:nvPr/>
            </p:nvSpPr>
            <p:spPr>
              <a:xfrm>
                <a:off x="3217126" y="4790925"/>
                <a:ext cx="1817511" cy="276999"/>
              </a:xfrm>
              <a:prstGeom prst="rect">
                <a:avLst/>
              </a:prstGeom>
              <a:noFill/>
            </p:spPr>
            <p:txBody>
              <a:bodyPr wrap="square" rtlCol="0">
                <a:spAutoFit/>
              </a:bodyPr>
              <a:lstStyle/>
              <a:p>
                <a:pPr algn="ctr"/>
                <a:r>
                  <a:rPr lang="en-US" sz="1200" dirty="0"/>
                  <a:t>rand() &lt; </a:t>
                </a:r>
                <a14:m>
                  <m:oMath xmlns:m="http://schemas.openxmlformats.org/officeDocument/2006/math">
                    <m:r>
                      <a:rPr lang="en-GB" sz="1200" i="1" smtClean="0">
                        <a:latin typeface="Cambria Math" panose="02040503050406030204" pitchFamily="18" charset="0"/>
                      </a:rPr>
                      <m:t>𝑝</m:t>
                    </m:r>
                  </m:oMath>
                </a14:m>
                <a:endParaRPr lang="en-US" sz="1200" dirty="0"/>
              </a:p>
            </p:txBody>
          </p:sp>
        </mc:Choice>
        <mc:Fallback xmlns="">
          <p:sp>
            <p:nvSpPr>
              <p:cNvPr id="85" name="TextBox 84">
                <a:extLst>
                  <a:ext uri="{FF2B5EF4-FFF2-40B4-BE49-F238E27FC236}">
                    <a16:creationId xmlns:a16="http://schemas.microsoft.com/office/drawing/2014/main" id="{54933A53-B02D-6337-6980-3B1C1EDAA270}"/>
                  </a:ext>
                </a:extLst>
              </p:cNvPr>
              <p:cNvSpPr txBox="1">
                <a:spLocks noRot="1" noChangeAspect="1" noMove="1" noResize="1" noEditPoints="1" noAdjustHandles="1" noChangeArrowheads="1" noChangeShapeType="1" noTextEdit="1"/>
              </p:cNvSpPr>
              <p:nvPr/>
            </p:nvSpPr>
            <p:spPr>
              <a:xfrm>
                <a:off x="3217126" y="4790925"/>
                <a:ext cx="1817511" cy="276999"/>
              </a:xfrm>
              <a:prstGeom prst="rect">
                <a:avLst/>
              </a:prstGeom>
              <a:blipFill>
                <a:blip r:embed="rId11"/>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58190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1F9B57-416A-5820-B8A3-5A4652EC83AA}"/>
              </a:ext>
            </a:extLst>
          </p:cNvPr>
          <p:cNvGrpSpPr/>
          <p:nvPr/>
        </p:nvGrpSpPr>
        <p:grpSpPr>
          <a:xfrm>
            <a:off x="0" y="0"/>
            <a:ext cx="12192002" cy="541482"/>
            <a:chOff x="0" y="0"/>
            <a:chExt cx="12192002" cy="541482"/>
          </a:xfrm>
        </p:grpSpPr>
        <p:pic>
          <p:nvPicPr>
            <p:cNvPr id="10" name="Picture 9" descr="A picture containing shape&#10;&#10;Description automatically generated">
              <a:extLst>
                <a:ext uri="{FF2B5EF4-FFF2-40B4-BE49-F238E27FC236}">
                  <a16:creationId xmlns:a16="http://schemas.microsoft.com/office/drawing/2014/main" id="{00DA743B-F399-70A6-AF89-E29645EB0404}"/>
                </a:ext>
              </a:extLst>
            </p:cNvPr>
            <p:cNvPicPr>
              <a:picLocks noChangeAspect="1"/>
            </p:cNvPicPr>
            <p:nvPr/>
          </p:nvPicPr>
          <p:blipFill rotWithShape="1">
            <a:blip r:embed="rId3"/>
            <a:srcRect l="51207" t="66576"/>
            <a:stretch/>
          </p:blipFill>
          <p:spPr>
            <a:xfrm>
              <a:off x="0" y="0"/>
              <a:ext cx="5948855" cy="541482"/>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7F84875-B1CD-1C4F-F877-3184CF1EBBD8}"/>
                </a:ext>
              </a:extLst>
            </p:cNvPr>
            <p:cNvPicPr>
              <a:picLocks noChangeAspect="1"/>
            </p:cNvPicPr>
            <p:nvPr/>
          </p:nvPicPr>
          <p:blipFill rotWithShape="1">
            <a:blip r:embed="rId3"/>
            <a:srcRect l="51207" t="66576"/>
            <a:stretch/>
          </p:blipFill>
          <p:spPr>
            <a:xfrm>
              <a:off x="5720861" y="0"/>
              <a:ext cx="5948855" cy="541482"/>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0C357650-455B-383F-0E46-89026345470B}"/>
                </a:ext>
              </a:extLst>
            </p:cNvPr>
            <p:cNvPicPr>
              <a:picLocks noChangeAspect="1"/>
            </p:cNvPicPr>
            <p:nvPr/>
          </p:nvPicPr>
          <p:blipFill rotWithShape="1">
            <a:blip r:embed="rId3"/>
            <a:srcRect l="51207" t="66576"/>
            <a:stretch/>
          </p:blipFill>
          <p:spPr>
            <a:xfrm>
              <a:off x="6243147" y="0"/>
              <a:ext cx="5948855" cy="541482"/>
            </a:xfrm>
            <a:prstGeom prst="rect">
              <a:avLst/>
            </a:prstGeom>
          </p:spPr>
        </p:pic>
      </p:grpSp>
      <p:sp>
        <p:nvSpPr>
          <p:cNvPr id="8" name="TextBox 7">
            <a:extLst>
              <a:ext uri="{FF2B5EF4-FFF2-40B4-BE49-F238E27FC236}">
                <a16:creationId xmlns:a16="http://schemas.microsoft.com/office/drawing/2014/main" id="{510E89A9-DE25-2273-472B-EE03F7CFEE36}"/>
              </a:ext>
            </a:extLst>
          </p:cNvPr>
          <p:cNvSpPr txBox="1"/>
          <p:nvPr/>
        </p:nvSpPr>
        <p:spPr>
          <a:xfrm>
            <a:off x="112557" y="86075"/>
            <a:ext cx="8050924" cy="369332"/>
          </a:xfrm>
          <a:prstGeom prst="rect">
            <a:avLst/>
          </a:prstGeom>
          <a:noFill/>
        </p:spPr>
        <p:txBody>
          <a:bodyPr wrap="square">
            <a:spAutoFit/>
          </a:bodyPr>
          <a:lstStyle/>
          <a:p>
            <a:pPr algn="l"/>
            <a:r>
              <a:rPr lang="en-GB" b="0" i="1" dirty="0">
                <a:solidFill>
                  <a:srgbClr val="000000"/>
                </a:solidFill>
                <a:effectLst/>
                <a:latin typeface="+mj-lt"/>
              </a:rPr>
              <a:t>E. coli</a:t>
            </a:r>
            <a:r>
              <a:rPr lang="en-GB" b="0" i="0" dirty="0">
                <a:solidFill>
                  <a:srgbClr val="000000"/>
                </a:solidFill>
                <a:effectLst/>
                <a:latin typeface="+mj-lt"/>
              </a:rPr>
              <a:t> long-term evolution experiment – parallel replay</a:t>
            </a:r>
          </a:p>
        </p:txBody>
      </p:sp>
      <p:pic>
        <p:nvPicPr>
          <p:cNvPr id="3" name="Picture 2" descr="Timeline&#10;&#10;Description automatically generated">
            <a:extLst>
              <a:ext uri="{FF2B5EF4-FFF2-40B4-BE49-F238E27FC236}">
                <a16:creationId xmlns:a16="http://schemas.microsoft.com/office/drawing/2014/main" id="{2E1B66BE-4A79-E932-912C-1F7079C6E5CD}"/>
              </a:ext>
            </a:extLst>
          </p:cNvPr>
          <p:cNvPicPr>
            <a:picLocks noChangeAspect="1"/>
          </p:cNvPicPr>
          <p:nvPr/>
        </p:nvPicPr>
        <p:blipFill>
          <a:blip r:embed="rId4"/>
          <a:stretch>
            <a:fillRect/>
          </a:stretch>
        </p:blipFill>
        <p:spPr>
          <a:xfrm>
            <a:off x="1296794" y="1429347"/>
            <a:ext cx="9892705" cy="3999306"/>
          </a:xfrm>
          <a:prstGeom prst="rect">
            <a:avLst/>
          </a:prstGeom>
        </p:spPr>
      </p:pic>
      <p:sp>
        <p:nvSpPr>
          <p:cNvPr id="6" name="TextBox 5">
            <a:extLst>
              <a:ext uri="{FF2B5EF4-FFF2-40B4-BE49-F238E27FC236}">
                <a16:creationId xmlns:a16="http://schemas.microsoft.com/office/drawing/2014/main" id="{5DBA2AEA-69C5-0B9D-576D-4D88870EF7DB}"/>
              </a:ext>
            </a:extLst>
          </p:cNvPr>
          <p:cNvSpPr txBox="1"/>
          <p:nvPr/>
        </p:nvSpPr>
        <p:spPr>
          <a:xfrm>
            <a:off x="8163481" y="5586742"/>
            <a:ext cx="3786018" cy="307777"/>
          </a:xfrm>
          <a:prstGeom prst="rect">
            <a:avLst/>
          </a:prstGeom>
          <a:noFill/>
        </p:spPr>
        <p:txBody>
          <a:bodyPr wrap="square">
            <a:spAutoFit/>
          </a:bodyPr>
          <a:lstStyle/>
          <a:p>
            <a:r>
              <a:rPr lang="en-US" sz="1400" dirty="0">
                <a:hlinkClick r:id="rId5"/>
              </a:rPr>
              <a:t>American Scientist: Replaying Evolution</a:t>
            </a:r>
            <a:endParaRPr lang="en-US" sz="1400" dirty="0"/>
          </a:p>
        </p:txBody>
      </p:sp>
    </p:spTree>
    <p:extLst>
      <p:ext uri="{BB962C8B-B14F-4D97-AF65-F5344CB8AC3E}">
        <p14:creationId xmlns:p14="http://schemas.microsoft.com/office/powerpoint/2010/main" val="199370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F284F9DA-68C1-1451-EA23-080E4ECFBEFB}"/>
              </a:ext>
            </a:extLst>
          </p:cNvPr>
          <p:cNvGrpSpPr/>
          <p:nvPr/>
        </p:nvGrpSpPr>
        <p:grpSpPr>
          <a:xfrm>
            <a:off x="0" y="0"/>
            <a:ext cx="12192002" cy="541482"/>
            <a:chOff x="0" y="0"/>
            <a:chExt cx="12192002" cy="541482"/>
          </a:xfrm>
        </p:grpSpPr>
        <p:pic>
          <p:nvPicPr>
            <p:cNvPr id="36" name="Picture 35" descr="A picture containing shape&#10;&#10;Description automatically generated">
              <a:extLst>
                <a:ext uri="{FF2B5EF4-FFF2-40B4-BE49-F238E27FC236}">
                  <a16:creationId xmlns:a16="http://schemas.microsoft.com/office/drawing/2014/main" id="{A5216967-4F4E-9D12-A73D-F86CCF1D768F}"/>
                </a:ext>
              </a:extLst>
            </p:cNvPr>
            <p:cNvPicPr>
              <a:picLocks noChangeAspect="1"/>
            </p:cNvPicPr>
            <p:nvPr/>
          </p:nvPicPr>
          <p:blipFill rotWithShape="1">
            <a:blip r:embed="rId2"/>
            <a:srcRect l="51207" t="66576"/>
            <a:stretch/>
          </p:blipFill>
          <p:spPr>
            <a:xfrm>
              <a:off x="0" y="0"/>
              <a:ext cx="5948855" cy="541482"/>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F2B1B9D6-E5E2-EBF6-B03C-AC44AB4ADE65}"/>
                </a:ext>
              </a:extLst>
            </p:cNvPr>
            <p:cNvPicPr>
              <a:picLocks noChangeAspect="1"/>
            </p:cNvPicPr>
            <p:nvPr/>
          </p:nvPicPr>
          <p:blipFill rotWithShape="1">
            <a:blip r:embed="rId2"/>
            <a:srcRect l="51207" t="66576"/>
            <a:stretch/>
          </p:blipFill>
          <p:spPr>
            <a:xfrm>
              <a:off x="5720861" y="0"/>
              <a:ext cx="5948855" cy="541482"/>
            </a:xfrm>
            <a:prstGeom prst="rect">
              <a:avLst/>
            </a:prstGeom>
          </p:spPr>
        </p:pic>
        <p:pic>
          <p:nvPicPr>
            <p:cNvPr id="38" name="Picture 37" descr="A picture containing shape&#10;&#10;Description automatically generated">
              <a:extLst>
                <a:ext uri="{FF2B5EF4-FFF2-40B4-BE49-F238E27FC236}">
                  <a16:creationId xmlns:a16="http://schemas.microsoft.com/office/drawing/2014/main" id="{63C1E0E2-9019-C3A5-8D20-16B57C314269}"/>
                </a:ext>
              </a:extLst>
            </p:cNvPr>
            <p:cNvPicPr>
              <a:picLocks noChangeAspect="1"/>
            </p:cNvPicPr>
            <p:nvPr/>
          </p:nvPicPr>
          <p:blipFill rotWithShape="1">
            <a:blip r:embed="rId2"/>
            <a:srcRect l="51207" t="66576"/>
            <a:stretch/>
          </p:blipFill>
          <p:spPr>
            <a:xfrm>
              <a:off x="6243147" y="0"/>
              <a:ext cx="5948855" cy="541482"/>
            </a:xfrm>
            <a:prstGeom prst="rect">
              <a:avLst/>
            </a:prstGeom>
          </p:spPr>
        </p:pic>
      </p:grpSp>
      <p:sp>
        <p:nvSpPr>
          <p:cNvPr id="4" name="TextBox 3">
            <a:extLst>
              <a:ext uri="{FF2B5EF4-FFF2-40B4-BE49-F238E27FC236}">
                <a16:creationId xmlns:a16="http://schemas.microsoft.com/office/drawing/2014/main" id="{926BC9D4-4174-63C5-EF03-3547E8393030}"/>
              </a:ext>
            </a:extLst>
          </p:cNvPr>
          <p:cNvSpPr txBox="1"/>
          <p:nvPr/>
        </p:nvSpPr>
        <p:spPr>
          <a:xfrm>
            <a:off x="153881" y="86075"/>
            <a:ext cx="10674539" cy="646331"/>
          </a:xfrm>
          <a:prstGeom prst="rect">
            <a:avLst/>
          </a:prstGeom>
          <a:noFill/>
        </p:spPr>
        <p:txBody>
          <a:bodyPr wrap="square">
            <a:spAutoFit/>
          </a:bodyPr>
          <a:lstStyle/>
          <a:p>
            <a:r>
              <a:rPr lang="en-GB" dirty="0">
                <a:latin typeface="+mj-lt"/>
              </a:rPr>
              <a:t>Replaying the tape of evolution - is evolution more subject to deterministic or contingent forces? </a:t>
            </a:r>
            <a:endParaRPr lang="en-US" dirty="0">
              <a:latin typeface="+mj-lt"/>
            </a:endParaRPr>
          </a:p>
          <a:p>
            <a:endParaRPr lang="en-US" dirty="0">
              <a:latin typeface="+mj-lt"/>
            </a:endParaRPr>
          </a:p>
        </p:txBody>
      </p:sp>
      <p:pic>
        <p:nvPicPr>
          <p:cNvPr id="6" name="Picture 5" descr="Diagram&#10;&#10;Description automatically generated">
            <a:extLst>
              <a:ext uri="{FF2B5EF4-FFF2-40B4-BE49-F238E27FC236}">
                <a16:creationId xmlns:a16="http://schemas.microsoft.com/office/drawing/2014/main" id="{879E4809-7B89-B776-6D11-4DDF0DC0F3E4}"/>
              </a:ext>
            </a:extLst>
          </p:cNvPr>
          <p:cNvPicPr>
            <a:picLocks noChangeAspect="1"/>
          </p:cNvPicPr>
          <p:nvPr/>
        </p:nvPicPr>
        <p:blipFill rotWithShape="1">
          <a:blip r:embed="rId3"/>
          <a:srcRect t="12108" r="32791" b="19685"/>
          <a:stretch/>
        </p:blipFill>
        <p:spPr>
          <a:xfrm>
            <a:off x="2833738" y="2402196"/>
            <a:ext cx="5248478" cy="2795752"/>
          </a:xfrm>
          <a:prstGeom prst="rect">
            <a:avLst/>
          </a:prstGeom>
        </p:spPr>
      </p:pic>
      <p:sp>
        <p:nvSpPr>
          <p:cNvPr id="8" name="TextBox 7">
            <a:extLst>
              <a:ext uri="{FF2B5EF4-FFF2-40B4-BE49-F238E27FC236}">
                <a16:creationId xmlns:a16="http://schemas.microsoft.com/office/drawing/2014/main" id="{DCED5743-6576-47F9-4ADD-325F67D55E70}"/>
              </a:ext>
            </a:extLst>
          </p:cNvPr>
          <p:cNvSpPr txBox="1"/>
          <p:nvPr/>
        </p:nvSpPr>
        <p:spPr>
          <a:xfrm>
            <a:off x="4786295" y="2197285"/>
            <a:ext cx="2369152" cy="276999"/>
          </a:xfrm>
          <a:prstGeom prst="rect">
            <a:avLst/>
          </a:prstGeom>
          <a:noFill/>
        </p:spPr>
        <p:txBody>
          <a:bodyPr wrap="square">
            <a:spAutoFit/>
          </a:bodyPr>
          <a:lstStyle/>
          <a:p>
            <a:pPr algn="ctr"/>
            <a:r>
              <a:rPr lang="en-GB" sz="1200" b="1" i="1" dirty="0"/>
              <a:t>Evolution: version n</a:t>
            </a:r>
            <a:endParaRPr lang="en-US" sz="1200" b="1" i="1" dirty="0"/>
          </a:p>
        </p:txBody>
      </p:sp>
      <p:sp>
        <p:nvSpPr>
          <p:cNvPr id="39" name="Oval 38">
            <a:extLst>
              <a:ext uri="{FF2B5EF4-FFF2-40B4-BE49-F238E27FC236}">
                <a16:creationId xmlns:a16="http://schemas.microsoft.com/office/drawing/2014/main" id="{5146413E-5A05-930C-45BE-8AB21510A7B4}"/>
              </a:ext>
            </a:extLst>
          </p:cNvPr>
          <p:cNvSpPr/>
          <p:nvPr/>
        </p:nvSpPr>
        <p:spPr>
          <a:xfrm>
            <a:off x="4119613" y="2570096"/>
            <a:ext cx="866273" cy="258481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BC53D760-9DB3-1370-5F1F-D4D886CA77B3}"/>
              </a:ext>
            </a:extLst>
          </p:cNvPr>
          <p:cNvCxnSpPr>
            <a:cxnSpLocks/>
            <a:stCxn id="39" idx="1"/>
          </p:cNvCxnSpPr>
          <p:nvPr/>
        </p:nvCxnSpPr>
        <p:spPr>
          <a:xfrm flipH="1" flipV="1">
            <a:off x="2833738" y="1552422"/>
            <a:ext cx="1412738" cy="13962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4D6A741-9593-8317-5DF9-63BE02326E7B}"/>
              </a:ext>
            </a:extLst>
          </p:cNvPr>
          <p:cNvSpPr txBox="1"/>
          <p:nvPr/>
        </p:nvSpPr>
        <p:spPr>
          <a:xfrm>
            <a:off x="966437" y="680221"/>
            <a:ext cx="1867301" cy="1277273"/>
          </a:xfrm>
          <a:prstGeom prst="rect">
            <a:avLst/>
          </a:prstGeom>
          <a:noFill/>
        </p:spPr>
        <p:txBody>
          <a:bodyPr wrap="square" rtlCol="0">
            <a:spAutoFit/>
          </a:bodyPr>
          <a:lstStyle/>
          <a:p>
            <a:r>
              <a:rPr lang="en-US" sz="1100" b="1" u="sng" dirty="0">
                <a:solidFill>
                  <a:srgbClr val="00B050"/>
                </a:solidFill>
              </a:rPr>
              <a:t>Architectural constraints:</a:t>
            </a:r>
          </a:p>
          <a:p>
            <a:endParaRPr lang="en-US" sz="1100" b="1" u="sng" dirty="0">
              <a:solidFill>
                <a:srgbClr val="00B050"/>
              </a:solidFill>
            </a:endParaRPr>
          </a:p>
          <a:p>
            <a:r>
              <a:rPr lang="en-US" sz="1100" dirty="0">
                <a:solidFill>
                  <a:srgbClr val="00B050"/>
                </a:solidFill>
              </a:rPr>
              <a:t>Numerous topologies can produce the same start pattern. How contingent is the final topology on the start topology? </a:t>
            </a:r>
          </a:p>
        </p:txBody>
      </p:sp>
      <p:sp>
        <p:nvSpPr>
          <p:cNvPr id="56" name="Oval 55">
            <a:extLst>
              <a:ext uri="{FF2B5EF4-FFF2-40B4-BE49-F238E27FC236}">
                <a16:creationId xmlns:a16="http://schemas.microsoft.com/office/drawing/2014/main" id="{96C3E64E-B4C2-E05D-F40B-C87537489182}"/>
              </a:ext>
            </a:extLst>
          </p:cNvPr>
          <p:cNvSpPr/>
          <p:nvPr/>
        </p:nvSpPr>
        <p:spPr>
          <a:xfrm>
            <a:off x="7206114" y="2747759"/>
            <a:ext cx="771641" cy="77802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FAD8B89-EFD1-FC7B-F822-862923CD45CC}"/>
              </a:ext>
            </a:extLst>
          </p:cNvPr>
          <p:cNvCxnSpPr>
            <a:cxnSpLocks/>
            <a:stCxn id="56" idx="7"/>
          </p:cNvCxnSpPr>
          <p:nvPr/>
        </p:nvCxnSpPr>
        <p:spPr>
          <a:xfrm flipV="1">
            <a:off x="7864751" y="1552422"/>
            <a:ext cx="340055" cy="13092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9BD898E-B95F-E4DA-7085-2BA59D60E4EC}"/>
              </a:ext>
            </a:extLst>
          </p:cNvPr>
          <p:cNvSpPr/>
          <p:nvPr/>
        </p:nvSpPr>
        <p:spPr>
          <a:xfrm>
            <a:off x="5838859" y="2637117"/>
            <a:ext cx="514282" cy="53317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9EE39FD3-A2F9-597A-D3F0-A68D2EFC550A}"/>
              </a:ext>
            </a:extLst>
          </p:cNvPr>
          <p:cNvCxnSpPr>
            <a:cxnSpLocks/>
            <a:stCxn id="61" idx="7"/>
          </p:cNvCxnSpPr>
          <p:nvPr/>
        </p:nvCxnSpPr>
        <p:spPr>
          <a:xfrm flipV="1">
            <a:off x="6277826" y="1552422"/>
            <a:ext cx="1926980" cy="116277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C9040A3-8702-FD5A-AAD9-52FE7D1ADDF1}"/>
              </a:ext>
            </a:extLst>
          </p:cNvPr>
          <p:cNvSpPr txBox="1"/>
          <p:nvPr/>
        </p:nvSpPr>
        <p:spPr>
          <a:xfrm>
            <a:off x="8363550" y="814957"/>
            <a:ext cx="1867301" cy="1446550"/>
          </a:xfrm>
          <a:prstGeom prst="rect">
            <a:avLst/>
          </a:prstGeom>
          <a:noFill/>
        </p:spPr>
        <p:txBody>
          <a:bodyPr wrap="square" rtlCol="0">
            <a:spAutoFit/>
          </a:bodyPr>
          <a:lstStyle/>
          <a:p>
            <a:r>
              <a:rPr lang="en-US" sz="1100" b="1" u="sng" dirty="0">
                <a:solidFill>
                  <a:srgbClr val="FFC000"/>
                </a:solidFill>
              </a:rPr>
              <a:t>Role of stochasticity:</a:t>
            </a:r>
          </a:p>
          <a:p>
            <a:endParaRPr lang="en-US" sz="1100" dirty="0">
              <a:solidFill>
                <a:srgbClr val="FFC000"/>
              </a:solidFill>
            </a:endParaRPr>
          </a:p>
          <a:p>
            <a:r>
              <a:rPr lang="en-US" sz="1100" dirty="0">
                <a:solidFill>
                  <a:srgbClr val="FFC000"/>
                </a:solidFill>
              </a:rPr>
              <a:t>Genotype transitions (mutations) are stochastic. How contingent is the final topology on this randomness?  (parallel replay)</a:t>
            </a:r>
          </a:p>
        </p:txBody>
      </p:sp>
      <p:sp>
        <p:nvSpPr>
          <p:cNvPr id="74" name="Oval 73">
            <a:extLst>
              <a:ext uri="{FF2B5EF4-FFF2-40B4-BE49-F238E27FC236}">
                <a16:creationId xmlns:a16="http://schemas.microsoft.com/office/drawing/2014/main" id="{13E818FF-D751-DB2B-26E6-3937343614EE}"/>
              </a:ext>
            </a:extLst>
          </p:cNvPr>
          <p:cNvSpPr/>
          <p:nvPr/>
        </p:nvSpPr>
        <p:spPr>
          <a:xfrm rot="5400000">
            <a:off x="6142778" y="3049393"/>
            <a:ext cx="778020" cy="3346036"/>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5" name="Straight Connector 74">
            <a:extLst>
              <a:ext uri="{FF2B5EF4-FFF2-40B4-BE49-F238E27FC236}">
                <a16:creationId xmlns:a16="http://schemas.microsoft.com/office/drawing/2014/main" id="{DB5845E8-0EDA-54BC-107E-DC2E75B52607}"/>
              </a:ext>
            </a:extLst>
          </p:cNvPr>
          <p:cNvCxnSpPr>
            <a:cxnSpLocks/>
          </p:cNvCxnSpPr>
          <p:nvPr/>
        </p:nvCxnSpPr>
        <p:spPr>
          <a:xfrm flipH="1" flipV="1">
            <a:off x="6499745" y="5112813"/>
            <a:ext cx="655702" cy="80623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1CF7930-482C-02AE-80AD-EB53341331F9}"/>
              </a:ext>
            </a:extLst>
          </p:cNvPr>
          <p:cNvSpPr txBox="1"/>
          <p:nvPr/>
        </p:nvSpPr>
        <p:spPr>
          <a:xfrm>
            <a:off x="7321636" y="5384896"/>
            <a:ext cx="1867301" cy="1107996"/>
          </a:xfrm>
          <a:prstGeom prst="rect">
            <a:avLst/>
          </a:prstGeom>
          <a:noFill/>
        </p:spPr>
        <p:txBody>
          <a:bodyPr wrap="square" rtlCol="0">
            <a:spAutoFit/>
          </a:bodyPr>
          <a:lstStyle/>
          <a:p>
            <a:r>
              <a:rPr lang="en-US" sz="1100" b="1" u="sng" dirty="0">
                <a:solidFill>
                  <a:srgbClr val="7030A0"/>
                </a:solidFill>
              </a:rPr>
              <a:t>Ecological constraints:</a:t>
            </a:r>
          </a:p>
          <a:p>
            <a:endParaRPr lang="en-US" sz="1100" dirty="0">
              <a:solidFill>
                <a:srgbClr val="7030A0"/>
              </a:solidFill>
            </a:endParaRPr>
          </a:p>
          <a:p>
            <a:r>
              <a:rPr lang="en-US" sz="1100" dirty="0">
                <a:solidFill>
                  <a:srgbClr val="7030A0"/>
                </a:solidFill>
              </a:rPr>
              <a:t>How contingent is the final topology on the temporal sequencing of ecological shifts?</a:t>
            </a:r>
          </a:p>
        </p:txBody>
      </p:sp>
    </p:spTree>
    <p:extLst>
      <p:ext uri="{BB962C8B-B14F-4D97-AF65-F5344CB8AC3E}">
        <p14:creationId xmlns:p14="http://schemas.microsoft.com/office/powerpoint/2010/main" val="632003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12497</TotalTime>
  <Words>1870</Words>
  <Application>Microsoft Macintosh PowerPoint</Application>
  <PresentationFormat>Widescreen</PresentationFormat>
  <Paragraphs>275</Paragraphs>
  <Slides>50</Slides>
  <Notes>36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AdvHelv_B</vt:lpstr>
      <vt:lpstr>AdvHelv_BO</vt:lpstr>
      <vt:lpstr>AdvSlimback</vt:lpstr>
      <vt:lpstr>Arial</vt:lpstr>
      <vt:lpstr>Calibri</vt:lpstr>
      <vt:lpstr>Calibri Light</vt:lpstr>
      <vt:lpstr>Cambria Math</vt:lpstr>
      <vt:lpstr>Georgia</vt:lpstr>
      <vt:lpstr>Lato Medium</vt:lpstr>
      <vt:lpstr>Open Sans</vt:lpstr>
      <vt:lpstr>Office Theme</vt:lpstr>
      <vt:lpstr>Part 1: Contingency and GRN architecture constraints in the evolution of network topology and novel patterns    Part 2: An introduction to numerical computing with Julia   Harry Booth  27/10/2022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Booth</dc:creator>
  <cp:lastModifiedBy>Harry Booth</cp:lastModifiedBy>
  <cp:revision>2</cp:revision>
  <dcterms:created xsi:type="dcterms:W3CDTF">2022-10-18T18:13:21Z</dcterms:created>
  <dcterms:modified xsi:type="dcterms:W3CDTF">2022-10-27T11:27:17Z</dcterms:modified>
</cp:coreProperties>
</file>